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FF00"/>
    <a:srgbClr val="006600"/>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3" autoAdjust="0"/>
    <p:restoredTop sz="94660"/>
  </p:normalViewPr>
  <p:slideViewPr>
    <p:cSldViewPr>
      <p:cViewPr varScale="1">
        <p:scale>
          <a:sx n="71" d="100"/>
          <a:sy n="71" d="100"/>
        </p:scale>
        <p:origin x="113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15.03.2018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15.03.2018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15.03.2018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15.03.2018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ÐÐ°ÑÑÐ¸Ð½ÐºÐ¸ Ð¿Ð¾ Ð·Ð°Ð¿ÑÐ¾ÑÑ ÑÐ¾Ð½Ñ Ð´Ð»Ñ Ð¿ÑÐµÐ·ÐµÐ½ÑÐ°ÑÐ¸Ð¹ Ð´Ð»Ñ Ð´ÐµÑÑÐºÐ¾Ð³Ð¾ ÑÐ°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7504" y="1772816"/>
            <a:ext cx="8928992" cy="2232248"/>
          </a:xfrm>
        </p:spPr>
        <p:txBody>
          <a:bodyPr>
            <a:noAutofit/>
          </a:bodyPr>
          <a:lstStyle/>
          <a:p>
            <a:r>
              <a:rPr lang="kk-KZ" sz="6600" dirty="0" smtClean="0">
                <a:solidFill>
                  <a:srgbClr val="FF0000"/>
                </a:solidFill>
                <a:latin typeface="Academy KZ" panose="020B0603050302020204" pitchFamily="34" charset="0"/>
                <a:cs typeface="Times New Roman" panose="02020603050405020304" pitchFamily="18" charset="0"/>
              </a:rPr>
              <a:t>Мақта қыз бен мысық</a:t>
            </a:r>
            <a:endParaRPr lang="ru-RU" sz="6600" dirty="0">
              <a:solidFill>
                <a:srgbClr val="FF0000"/>
              </a:solidFill>
              <a:latin typeface="Academy KZ" panose="020B0603050302020204" pitchFamily="34" charset="0"/>
              <a:cs typeface="Times New Roman" panose="02020603050405020304" pitchFamily="18" charset="0"/>
            </a:endParaRPr>
          </a:p>
        </p:txBody>
      </p:sp>
    </p:spTree>
    <p:extLst>
      <p:ext uri="{BB962C8B-B14F-4D97-AF65-F5344CB8AC3E}">
        <p14:creationId xmlns:p14="http://schemas.microsoft.com/office/powerpoint/2010/main" val="2713939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99592" y="1700808"/>
            <a:ext cx="7128792" cy="3744416"/>
          </a:xfrm>
        </p:spPr>
        <p:txBody>
          <a:bodyPr>
            <a:normAutofit/>
          </a:bodyPr>
          <a:lstStyle/>
          <a:p>
            <a:pPr marL="0" indent="0">
              <a:buNone/>
            </a:pPr>
            <a:r>
              <a:rPr lang="kk-KZ" sz="4400" b="1" dirty="0">
                <a:solidFill>
                  <a:srgbClr val="FF0000"/>
                </a:solidFill>
                <a:latin typeface="Academy KZ" panose="020B0603050302020204" pitchFamily="34" charset="0"/>
              </a:rPr>
              <a:t>Дескриптор: </a:t>
            </a:r>
            <a:endParaRPr lang="ru-RU" sz="4400" b="1" dirty="0">
              <a:solidFill>
                <a:srgbClr val="FF0000"/>
              </a:solidFill>
              <a:latin typeface="Academy KZ" panose="020B0603050302020204" pitchFamily="34" charset="0"/>
            </a:endParaRPr>
          </a:p>
          <a:p>
            <a:pPr marL="0" indent="0">
              <a:buNone/>
            </a:pPr>
            <a:r>
              <a:rPr lang="kk-KZ" sz="4400" dirty="0">
                <a:solidFill>
                  <a:srgbClr val="0070C0"/>
                </a:solidFill>
                <a:latin typeface="Academy KZ" panose="020B0603050302020204" pitchFamily="34" charset="0"/>
              </a:rPr>
              <a:t>- бос орынға тиісті сөздерді жазады;</a:t>
            </a:r>
            <a:endParaRPr lang="ru-RU" sz="4400" dirty="0">
              <a:solidFill>
                <a:srgbClr val="0070C0"/>
              </a:solidFill>
              <a:latin typeface="Academy KZ" panose="020B0603050302020204" pitchFamily="34" charset="0"/>
            </a:endParaRPr>
          </a:p>
          <a:p>
            <a:pPr marL="0" indent="0">
              <a:buNone/>
            </a:pPr>
            <a:r>
              <a:rPr lang="ru-RU" sz="4400" dirty="0">
                <a:solidFill>
                  <a:srgbClr val="0070C0"/>
                </a:solidFill>
                <a:latin typeface="Academy KZ" panose="020B0603050302020204" pitchFamily="34" charset="0"/>
              </a:rPr>
              <a:t>- </a:t>
            </a:r>
            <a:r>
              <a:rPr lang="ru-RU" sz="4400" dirty="0" err="1">
                <a:solidFill>
                  <a:srgbClr val="0070C0"/>
                </a:solidFill>
                <a:latin typeface="Academy KZ" panose="020B0603050302020204" pitchFamily="34" charset="0"/>
              </a:rPr>
              <a:t>сөздерді</a:t>
            </a:r>
            <a:r>
              <a:rPr lang="ru-RU" sz="4400" dirty="0">
                <a:solidFill>
                  <a:srgbClr val="0070C0"/>
                </a:solidFill>
                <a:latin typeface="Academy KZ" panose="020B0603050302020204" pitchFamily="34" charset="0"/>
              </a:rPr>
              <a:t> </a:t>
            </a:r>
            <a:r>
              <a:rPr lang="ru-RU" sz="4400" dirty="0" err="1">
                <a:solidFill>
                  <a:srgbClr val="0070C0"/>
                </a:solidFill>
                <a:latin typeface="Academy KZ" panose="020B0603050302020204" pitchFamily="34" charset="0"/>
              </a:rPr>
              <a:t>сауатты</a:t>
            </a:r>
            <a:r>
              <a:rPr lang="ru-RU" sz="4400" dirty="0">
                <a:solidFill>
                  <a:srgbClr val="0070C0"/>
                </a:solidFill>
                <a:latin typeface="Academy KZ" panose="020B0603050302020204" pitchFamily="34" charset="0"/>
              </a:rPr>
              <a:t>, </a:t>
            </a:r>
            <a:r>
              <a:rPr lang="ru-RU" sz="4400" dirty="0" err="1">
                <a:solidFill>
                  <a:srgbClr val="0070C0"/>
                </a:solidFill>
                <a:latin typeface="Academy KZ" panose="020B0603050302020204" pitchFamily="34" charset="0"/>
              </a:rPr>
              <a:t>көркем</a:t>
            </a:r>
            <a:r>
              <a:rPr lang="ru-RU" sz="4400" dirty="0">
                <a:solidFill>
                  <a:srgbClr val="0070C0"/>
                </a:solidFill>
                <a:latin typeface="Academy KZ" panose="020B0603050302020204" pitchFamily="34" charset="0"/>
              </a:rPr>
              <a:t> </a:t>
            </a:r>
            <a:r>
              <a:rPr lang="ru-RU" sz="4400" dirty="0" err="1">
                <a:solidFill>
                  <a:srgbClr val="0070C0"/>
                </a:solidFill>
                <a:latin typeface="Academy KZ" panose="020B0603050302020204" pitchFamily="34" charset="0"/>
              </a:rPr>
              <a:t>жазады</a:t>
            </a:r>
            <a:r>
              <a:rPr lang="ru-RU" sz="4400" dirty="0" smtClean="0">
                <a:solidFill>
                  <a:srgbClr val="0070C0"/>
                </a:solidFill>
                <a:latin typeface="Academy KZ" panose="020B0603050302020204" pitchFamily="34" charset="0"/>
              </a:rPr>
              <a:t>.</a:t>
            </a:r>
            <a:endParaRPr lang="ru-RU" sz="4400" dirty="0">
              <a:solidFill>
                <a:srgbClr val="0070C0"/>
              </a:solidFill>
              <a:latin typeface="Academy KZ" panose="020B0603050302020204" pitchFamily="34" charset="0"/>
            </a:endParaRPr>
          </a:p>
        </p:txBody>
      </p:sp>
    </p:spTree>
    <p:extLst>
      <p:ext uri="{BB962C8B-B14F-4D97-AF65-F5344CB8AC3E}">
        <p14:creationId xmlns:p14="http://schemas.microsoft.com/office/powerpoint/2010/main" val="21461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99592" y="1152128"/>
            <a:ext cx="5976664" cy="1368152"/>
          </a:xfrm>
        </p:spPr>
        <p:txBody>
          <a:bodyPr>
            <a:noAutofit/>
          </a:bodyPr>
          <a:lstStyle/>
          <a:p>
            <a:r>
              <a:rPr lang="en-US" sz="4800" b="1" dirty="0" smtClean="0">
                <a:solidFill>
                  <a:srgbClr val="FF0000"/>
                </a:solidFill>
                <a:latin typeface="Academy KZ" panose="020B0603050302020204" pitchFamily="34" charset="0"/>
              </a:rPr>
              <a:t/>
            </a:r>
            <a:br>
              <a:rPr lang="en-US" sz="4800" b="1" dirty="0" smtClean="0">
                <a:solidFill>
                  <a:srgbClr val="FF0000"/>
                </a:solidFill>
                <a:latin typeface="Academy KZ" panose="020B0603050302020204" pitchFamily="34" charset="0"/>
              </a:rPr>
            </a:br>
            <a:r>
              <a:rPr lang="kk-KZ" sz="4800" b="1" dirty="0" smtClean="0">
                <a:solidFill>
                  <a:srgbClr val="FF0000"/>
                </a:solidFill>
                <a:latin typeface="Academy KZ" panose="020B0603050302020204" pitchFamily="34" charset="0"/>
              </a:rPr>
              <a:t>«</a:t>
            </a:r>
            <a:r>
              <a:rPr lang="kk-KZ" sz="4800" b="1" dirty="0">
                <a:solidFill>
                  <a:srgbClr val="FF0000"/>
                </a:solidFill>
                <a:latin typeface="Academy KZ" panose="020B0603050302020204" pitchFamily="34" charset="0"/>
              </a:rPr>
              <a:t>Дұрыс-дұрыс емес»  әдісі</a:t>
            </a:r>
            <a:r>
              <a:rPr lang="ru-RU" sz="4800" dirty="0">
                <a:solidFill>
                  <a:srgbClr val="FF0000"/>
                </a:solidFill>
                <a:latin typeface="Academy KZ" panose="020B0603050302020204" pitchFamily="34" charset="0"/>
              </a:rPr>
              <a:t/>
            </a:r>
            <a:br>
              <a:rPr lang="ru-RU" sz="4800" dirty="0">
                <a:solidFill>
                  <a:srgbClr val="FF0000"/>
                </a:solidFill>
                <a:latin typeface="Academy KZ" panose="020B0603050302020204" pitchFamily="34" charset="0"/>
              </a:rPr>
            </a:br>
            <a:endParaRPr lang="ru-RU" sz="4800" dirty="0">
              <a:solidFill>
                <a:srgbClr val="FF0000"/>
              </a:solidFill>
              <a:latin typeface="Academy KZ" panose="020B0603050302020204" pitchFamily="34" charset="0"/>
            </a:endParaRPr>
          </a:p>
        </p:txBody>
      </p:sp>
      <p:sp>
        <p:nvSpPr>
          <p:cNvPr id="3" name="Объект 2"/>
          <p:cNvSpPr>
            <a:spLocks noGrp="1"/>
          </p:cNvSpPr>
          <p:nvPr>
            <p:ph idx="1"/>
          </p:nvPr>
        </p:nvSpPr>
        <p:spPr>
          <a:xfrm>
            <a:off x="899592" y="2636912"/>
            <a:ext cx="7105836" cy="2736304"/>
          </a:xfrm>
        </p:spPr>
        <p:txBody>
          <a:bodyPr>
            <a:normAutofit/>
          </a:bodyPr>
          <a:lstStyle/>
          <a:p>
            <a:pPr marL="0" indent="0" algn="ctr">
              <a:buNone/>
            </a:pPr>
            <a:r>
              <a:rPr lang="kk-KZ" sz="4000" dirty="0" smtClean="0">
                <a:solidFill>
                  <a:srgbClr val="002060"/>
                </a:solidFill>
                <a:latin typeface="Academy KZ" panose="020B0603050302020204" pitchFamily="34" charset="0"/>
              </a:rPr>
              <a:t>Ақпараттардың </a:t>
            </a:r>
            <a:r>
              <a:rPr lang="kk-KZ" sz="4000" dirty="0">
                <a:solidFill>
                  <a:srgbClr val="002060"/>
                </a:solidFill>
                <a:latin typeface="Academy KZ" panose="020B0603050302020204" pitchFamily="34" charset="0"/>
              </a:rPr>
              <a:t>дұрыс-бұрыстығын анықтау. Оқушылар берілген ақпараттардың дұрыс- бұрыстығын анықтайды. </a:t>
            </a:r>
            <a:endParaRPr lang="ru-RU" sz="4000" dirty="0">
              <a:solidFill>
                <a:srgbClr val="002060"/>
              </a:solidFill>
              <a:latin typeface="Academy KZ" panose="020B0603050302020204" pitchFamily="34" charset="0"/>
            </a:endParaRPr>
          </a:p>
        </p:txBody>
      </p:sp>
    </p:spTree>
    <p:extLst>
      <p:ext uri="{BB962C8B-B14F-4D97-AF65-F5344CB8AC3E}">
        <p14:creationId xmlns:p14="http://schemas.microsoft.com/office/powerpoint/2010/main" val="4218150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Таблица 3"/>
          <p:cNvGraphicFramePr>
            <a:graphicFrameLocks noGrp="1"/>
          </p:cNvGraphicFramePr>
          <p:nvPr>
            <p:extLst>
              <p:ext uri="{D42A27DB-BD31-4B8C-83A1-F6EECF244321}">
                <p14:modId xmlns:p14="http://schemas.microsoft.com/office/powerpoint/2010/main" val="4090158335"/>
              </p:ext>
            </p:extLst>
          </p:nvPr>
        </p:nvGraphicFramePr>
        <p:xfrm>
          <a:off x="323528" y="332652"/>
          <a:ext cx="8568952" cy="6264699"/>
        </p:xfrm>
        <a:graphic>
          <a:graphicData uri="http://schemas.openxmlformats.org/drawingml/2006/table">
            <a:tbl>
              <a:tblPr firstRow="1" firstCol="1" bandRow="1">
                <a:tableStyleId>{00A15C55-8517-42AA-B614-E9B94910E393}</a:tableStyleId>
              </a:tblPr>
              <a:tblGrid>
                <a:gridCol w="4284477"/>
                <a:gridCol w="1662204"/>
                <a:gridCol w="2622271"/>
              </a:tblGrid>
              <a:tr h="677291">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Ақпарат</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a:effectLst/>
                          <a:latin typeface="Academy KZ" panose="020B0603050302020204" pitchFamily="34" charset="0"/>
                        </a:rPr>
                        <a:t>   Дұрыс</a:t>
                      </a:r>
                      <a:endParaRPr lang="ru-RU" sz="240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a:effectLst/>
                          <a:latin typeface="Academy KZ" panose="020B0603050302020204" pitchFamily="34" charset="0"/>
                        </a:rPr>
                        <a:t>  Дұрыс емес</a:t>
                      </a:r>
                      <a:endParaRPr lang="ru-RU" sz="240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r>
              <a:tr h="1396852">
                <a:tc>
                  <a:txBody>
                    <a:bodyPr/>
                    <a:lstStyle/>
                    <a:p>
                      <a:pPr>
                        <a:lnSpc>
                          <a:spcPct val="115000"/>
                        </a:lnSpc>
                        <a:spcAft>
                          <a:spcPts val="1000"/>
                        </a:spcAft>
                        <a:tabLst>
                          <a:tab pos="3228975" algn="l"/>
                        </a:tabLst>
                      </a:pPr>
                      <a:r>
                        <a:rPr lang="kk-KZ" sz="3200" dirty="0">
                          <a:effectLst/>
                          <a:latin typeface="Academy KZ" panose="020B0603050302020204" pitchFamily="34" charset="0"/>
                        </a:rPr>
                        <a:t>Мысықтың құйрығы бар.</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a:effectLst/>
                          <a:latin typeface="Academy KZ" panose="020B0603050302020204" pitchFamily="34" charset="0"/>
                        </a:rPr>
                        <a:t> </a:t>
                      </a:r>
                      <a:endParaRPr lang="ru-RU" sz="240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r>
              <a:tr h="1396852">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Дүкенші мысыққа жұмыртқа берді.</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r>
              <a:tr h="1396852">
                <a:tc>
                  <a:txBody>
                    <a:bodyPr/>
                    <a:lstStyle/>
                    <a:p>
                      <a:pPr algn="just">
                        <a:lnSpc>
                          <a:spcPct val="115000"/>
                        </a:lnSpc>
                        <a:spcAft>
                          <a:spcPts val="1000"/>
                        </a:spcAft>
                        <a:tabLst>
                          <a:tab pos="3228975" algn="l"/>
                        </a:tabLst>
                      </a:pPr>
                      <a:r>
                        <a:rPr lang="kk-KZ" sz="3200">
                          <a:effectLst/>
                          <a:latin typeface="Academy KZ" panose="020B0603050302020204" pitchFamily="34" charset="0"/>
                        </a:rPr>
                        <a:t>Мысық дәнді мысықтан алды.</a:t>
                      </a:r>
                      <a:endParaRPr lang="ru-RU" sz="240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r>
              <a:tr h="1396852">
                <a:tc>
                  <a:txBody>
                    <a:bodyPr/>
                    <a:lstStyle/>
                    <a:p>
                      <a:pPr algn="just">
                        <a:lnSpc>
                          <a:spcPct val="115000"/>
                        </a:lnSpc>
                        <a:spcAft>
                          <a:spcPts val="1000"/>
                        </a:spcAft>
                        <a:tabLst>
                          <a:tab pos="3228975" algn="l"/>
                        </a:tabLst>
                      </a:pPr>
                      <a:r>
                        <a:rPr lang="kk-KZ" sz="3200">
                          <a:effectLst/>
                          <a:latin typeface="Academy KZ" panose="020B0603050302020204" pitchFamily="34" charset="0"/>
                        </a:rPr>
                        <a:t>Мысық  сағызды сиырдан алды.</a:t>
                      </a:r>
                      <a:endParaRPr lang="ru-RU" sz="240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tabLst>
                          <a:tab pos="3228975" algn="l"/>
                        </a:tabLst>
                      </a:pPr>
                      <a:r>
                        <a:rPr lang="kk-KZ" sz="3200" dirty="0">
                          <a:effectLst/>
                          <a:latin typeface="Academy KZ" panose="020B0603050302020204" pitchFamily="34" charset="0"/>
                        </a:rPr>
                        <a:t> </a:t>
                      </a:r>
                      <a:endParaRPr lang="ru-RU" sz="2400" dirty="0">
                        <a:effectLst/>
                        <a:latin typeface="Academy KZ" panose="020B06030503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2509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187624" y="868363"/>
            <a:ext cx="5256584" cy="1039341"/>
          </a:xfrm>
        </p:spPr>
        <p:txBody>
          <a:bodyPr>
            <a:noAutofit/>
          </a:bodyPr>
          <a:lstStyle/>
          <a:p>
            <a:r>
              <a:rPr lang="en-US" sz="4000" b="1" dirty="0" smtClean="0">
                <a:solidFill>
                  <a:srgbClr val="FF0000"/>
                </a:solidFill>
                <a:latin typeface="Academy KZ" panose="020B0603050302020204" pitchFamily="34" charset="0"/>
              </a:rPr>
              <a:t/>
            </a:r>
            <a:br>
              <a:rPr lang="en-US" sz="4000" b="1" dirty="0" smtClean="0">
                <a:solidFill>
                  <a:srgbClr val="FF0000"/>
                </a:solidFill>
                <a:latin typeface="Academy KZ" panose="020B0603050302020204" pitchFamily="34" charset="0"/>
              </a:rPr>
            </a:br>
            <a:r>
              <a:rPr lang="ru-RU" sz="4000" b="1" dirty="0" smtClean="0">
                <a:solidFill>
                  <a:srgbClr val="FF0000"/>
                </a:solidFill>
                <a:latin typeface="Academy KZ" panose="020B0603050302020204" pitchFamily="34" charset="0"/>
              </a:rPr>
              <a:t>«</a:t>
            </a:r>
            <a:r>
              <a:rPr lang="ru-RU" sz="4000" b="1" dirty="0" err="1">
                <a:solidFill>
                  <a:srgbClr val="FF0000"/>
                </a:solidFill>
                <a:latin typeface="Academy KZ" panose="020B0603050302020204" pitchFamily="34" charset="0"/>
              </a:rPr>
              <a:t>Сәлемдеме</a:t>
            </a:r>
            <a:r>
              <a:rPr lang="ru-RU" sz="4000" b="1" dirty="0">
                <a:solidFill>
                  <a:srgbClr val="FF0000"/>
                </a:solidFill>
                <a:latin typeface="Academy KZ" panose="020B0603050302020204" pitchFamily="34" charset="0"/>
              </a:rPr>
              <a:t> </a:t>
            </a:r>
            <a:r>
              <a:rPr lang="ru-RU" sz="4000" b="1" dirty="0" err="1">
                <a:solidFill>
                  <a:srgbClr val="FF0000"/>
                </a:solidFill>
                <a:latin typeface="Academy KZ" panose="020B0603050302020204" pitchFamily="34" charset="0"/>
              </a:rPr>
              <a:t>жіберіңіз</a:t>
            </a:r>
            <a:r>
              <a:rPr lang="ru-RU" sz="4000" b="1" dirty="0">
                <a:solidFill>
                  <a:srgbClr val="FF0000"/>
                </a:solidFill>
                <a:latin typeface="Academy KZ" panose="020B0603050302020204" pitchFamily="34" charset="0"/>
              </a:rPr>
              <a:t>»  </a:t>
            </a:r>
            <a:r>
              <a:rPr lang="ru-RU" sz="4000" b="1" dirty="0" err="1">
                <a:solidFill>
                  <a:srgbClr val="FF0000"/>
                </a:solidFill>
                <a:latin typeface="Academy KZ" panose="020B0603050302020204" pitchFamily="34" charset="0"/>
              </a:rPr>
              <a:t>әдісі</a:t>
            </a:r>
            <a:r>
              <a:rPr lang="kk-KZ" sz="4000" b="1" dirty="0">
                <a:solidFill>
                  <a:srgbClr val="FF0000"/>
                </a:solidFill>
                <a:latin typeface="Academy KZ" panose="020B0603050302020204" pitchFamily="34" charset="0"/>
              </a:rPr>
              <a:t>                                                    </a:t>
            </a:r>
            <a:r>
              <a:rPr lang="ru-RU" sz="4000" dirty="0">
                <a:solidFill>
                  <a:srgbClr val="FF0000"/>
                </a:solidFill>
                <a:latin typeface="Academy KZ" panose="020B0603050302020204" pitchFamily="34" charset="0"/>
              </a:rPr>
              <a:t/>
            </a:r>
            <a:br>
              <a:rPr lang="ru-RU" sz="4000" dirty="0">
                <a:solidFill>
                  <a:srgbClr val="FF0000"/>
                </a:solidFill>
                <a:latin typeface="Academy KZ" panose="020B0603050302020204" pitchFamily="34" charset="0"/>
              </a:rPr>
            </a:br>
            <a:endParaRPr lang="ru-RU" sz="4000" dirty="0">
              <a:solidFill>
                <a:srgbClr val="FF0000"/>
              </a:solidFill>
              <a:latin typeface="Academy KZ" panose="020B0603050302020204" pitchFamily="34" charset="0"/>
            </a:endParaRPr>
          </a:p>
        </p:txBody>
      </p:sp>
      <p:sp>
        <p:nvSpPr>
          <p:cNvPr id="3" name="Объект 2"/>
          <p:cNvSpPr>
            <a:spLocks noGrp="1"/>
          </p:cNvSpPr>
          <p:nvPr>
            <p:ph idx="1"/>
          </p:nvPr>
        </p:nvSpPr>
        <p:spPr>
          <a:xfrm>
            <a:off x="899591" y="1907704"/>
            <a:ext cx="7200801" cy="4257600"/>
          </a:xfrm>
        </p:spPr>
        <p:txBody>
          <a:bodyPr>
            <a:normAutofit lnSpcReduction="10000"/>
          </a:bodyPr>
          <a:lstStyle/>
          <a:p>
            <a:pPr marL="0" indent="0" algn="ctr">
              <a:buNone/>
            </a:pPr>
            <a:r>
              <a:rPr lang="ru-RU" sz="3600" dirty="0" err="1" smtClean="0">
                <a:solidFill>
                  <a:srgbClr val="7030A0"/>
                </a:solidFill>
                <a:latin typeface="Academy KZ" panose="020B0603050302020204" pitchFamily="34" charset="0"/>
              </a:rPr>
              <a:t>Оқушылар</a:t>
            </a:r>
            <a:r>
              <a:rPr lang="ru-RU" sz="3600" dirty="0" smtClean="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әуен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ойнап</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жатқан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кезде</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оралған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затты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сынып</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ішінде</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бір</a:t>
            </a:r>
            <a:r>
              <a:rPr lang="ru-RU" sz="3600" dirty="0">
                <a:solidFill>
                  <a:srgbClr val="7030A0"/>
                </a:solidFill>
                <a:latin typeface="Academy KZ" panose="020B0603050302020204" pitchFamily="34" charset="0"/>
              </a:rPr>
              <a:t> – </a:t>
            </a:r>
            <a:r>
              <a:rPr lang="ru-RU" sz="3600" dirty="0" err="1">
                <a:solidFill>
                  <a:srgbClr val="7030A0"/>
                </a:solidFill>
                <a:latin typeface="Academy KZ" panose="020B0603050302020204" pitchFamily="34" charset="0"/>
              </a:rPr>
              <a:t>біріне</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береді</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Әуен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тоқтаған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кезде</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оқушы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бір</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қабатын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ашады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Әр</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қабатқа</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тақырыпқа</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қатысты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сұрақ</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қойылады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Оқушылар</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сұраққа</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жауап</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беріп</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одан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кейін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оралған</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затты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әрі</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қарай</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беріп</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жалғастыруы</a:t>
            </a:r>
            <a:r>
              <a:rPr lang="ru-RU" sz="3600" dirty="0">
                <a:solidFill>
                  <a:srgbClr val="7030A0"/>
                </a:solidFill>
                <a:latin typeface="Academy KZ" panose="020B0603050302020204" pitchFamily="34" charset="0"/>
              </a:rPr>
              <a:t> </a:t>
            </a:r>
            <a:r>
              <a:rPr lang="ru-RU" sz="3600" dirty="0" err="1">
                <a:solidFill>
                  <a:srgbClr val="7030A0"/>
                </a:solidFill>
                <a:latin typeface="Academy KZ" panose="020B0603050302020204" pitchFamily="34" charset="0"/>
              </a:rPr>
              <a:t>керек</a:t>
            </a:r>
            <a:r>
              <a:rPr lang="ru-RU" sz="3600" dirty="0">
                <a:solidFill>
                  <a:srgbClr val="7030A0"/>
                </a:solidFill>
                <a:latin typeface="Academy KZ" panose="020B0603050302020204" pitchFamily="34" charset="0"/>
              </a:rPr>
              <a:t>.    </a:t>
            </a:r>
          </a:p>
          <a:p>
            <a:pPr marL="0" indent="0" algn="ctr">
              <a:buNone/>
            </a:pPr>
            <a:endParaRPr lang="ru-RU" sz="3600" dirty="0">
              <a:solidFill>
                <a:srgbClr val="7030A0"/>
              </a:solidFill>
              <a:latin typeface="Academy KZ" panose="020B0603050302020204" pitchFamily="34" charset="0"/>
            </a:endParaRPr>
          </a:p>
        </p:txBody>
      </p:sp>
    </p:spTree>
    <p:extLst>
      <p:ext uri="{BB962C8B-B14F-4D97-AF65-F5344CB8AC3E}">
        <p14:creationId xmlns:p14="http://schemas.microsoft.com/office/powerpoint/2010/main" val="1176950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78418" y="940379"/>
            <a:ext cx="6175753" cy="1127979"/>
          </a:xfrm>
        </p:spPr>
        <p:txBody>
          <a:bodyPr>
            <a:noAutofit/>
          </a:bodyPr>
          <a:lstStyle/>
          <a:p>
            <a:r>
              <a:rPr lang="en-US" sz="3200" b="1" dirty="0" smtClean="0">
                <a:latin typeface="Academy KZ" panose="020B0603050302020204" pitchFamily="34" charset="0"/>
              </a:rPr>
              <a:t/>
            </a:r>
            <a:br>
              <a:rPr lang="en-US" sz="3200" b="1" dirty="0" smtClean="0">
                <a:latin typeface="Academy KZ" panose="020B0603050302020204" pitchFamily="34" charset="0"/>
              </a:rPr>
            </a:br>
            <a:r>
              <a:rPr lang="kk-KZ" sz="3200" b="1" dirty="0" smtClean="0">
                <a:solidFill>
                  <a:srgbClr val="FF0000"/>
                </a:solidFill>
                <a:latin typeface="Academy KZ" panose="020B0603050302020204" pitchFamily="34" charset="0"/>
              </a:rPr>
              <a:t>«</a:t>
            </a:r>
            <a:r>
              <a:rPr lang="kk-KZ" sz="3200" b="1" dirty="0">
                <a:solidFill>
                  <a:srgbClr val="FF0000"/>
                </a:solidFill>
                <a:latin typeface="Academy KZ" panose="020B0603050302020204" pitchFamily="34" charset="0"/>
              </a:rPr>
              <a:t>Бағдаршам» әдісі. </a:t>
            </a:r>
            <a:r>
              <a:rPr lang="kk-KZ" sz="3200" dirty="0">
                <a:solidFill>
                  <a:srgbClr val="7030A0"/>
                </a:solidFill>
                <a:latin typeface="Academy KZ" panose="020B0603050302020204" pitchFamily="34" charset="0"/>
              </a:rPr>
              <a:t>«Бағдаршам» арқылы өзінің сабақтағы жұмысына баға беру.</a:t>
            </a:r>
            <a:r>
              <a:rPr lang="ru-RU" sz="3200" dirty="0">
                <a:solidFill>
                  <a:srgbClr val="7030A0"/>
                </a:solidFill>
                <a:latin typeface="Academy KZ" panose="020B0603050302020204" pitchFamily="34" charset="0"/>
              </a:rPr>
              <a:t/>
            </a:r>
            <a:br>
              <a:rPr lang="ru-RU" sz="3200" dirty="0">
                <a:solidFill>
                  <a:srgbClr val="7030A0"/>
                </a:solidFill>
                <a:latin typeface="Academy KZ" panose="020B0603050302020204" pitchFamily="34" charset="0"/>
              </a:rPr>
            </a:br>
            <a:endParaRPr lang="ru-RU" sz="3200" dirty="0">
              <a:solidFill>
                <a:srgbClr val="7030A0"/>
              </a:solidFill>
              <a:latin typeface="Academy KZ" panose="020B0603050302020204" pitchFamily="34" charset="0"/>
            </a:endParaRPr>
          </a:p>
        </p:txBody>
      </p:sp>
      <p:pic>
        <p:nvPicPr>
          <p:cNvPr id="4" name="Рисунок 3" descr="http://nakatim.com/wp-content/uploads/%D1%81%D0%B2%D0%B5%D1%82%D0%BE%D1%84%D0%BE%D1%8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418" y="2183614"/>
            <a:ext cx="3259487" cy="4032448"/>
          </a:xfrm>
          <a:prstGeom prst="rect">
            <a:avLst/>
          </a:prstGeom>
          <a:noFill/>
          <a:ln>
            <a:noFill/>
          </a:ln>
        </p:spPr>
      </p:pic>
      <p:sp>
        <p:nvSpPr>
          <p:cNvPr id="9" name="Скругленный прямоугольник 8"/>
          <p:cNvSpPr/>
          <p:nvPr/>
        </p:nvSpPr>
        <p:spPr>
          <a:xfrm>
            <a:off x="4245649" y="2757968"/>
            <a:ext cx="3701654" cy="657340"/>
          </a:xfrm>
          <a:prstGeom prst="roundRect">
            <a:avLst/>
          </a:prstGeom>
          <a:solidFill>
            <a:srgbClr val="FFFF0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5" name="Прямоугольник 4"/>
          <p:cNvSpPr/>
          <p:nvPr/>
        </p:nvSpPr>
        <p:spPr>
          <a:xfrm>
            <a:off x="4215271" y="2757968"/>
            <a:ext cx="3701654" cy="556306"/>
          </a:xfrm>
          <a:prstGeom prst="rect">
            <a:avLst/>
          </a:prstGeom>
        </p:spPr>
        <p:txBody>
          <a:bodyPr wrap="none">
            <a:spAutoFit/>
          </a:bodyPr>
          <a:lstStyle/>
          <a:p>
            <a:pPr>
              <a:lnSpc>
                <a:spcPct val="115000"/>
              </a:lnSpc>
              <a:spcAft>
                <a:spcPts val="0"/>
              </a:spcAft>
            </a:pPr>
            <a:r>
              <a:rPr lang="kk-KZ" sz="2800" b="1" dirty="0">
                <a:solidFill>
                  <a:srgbClr val="FF0000"/>
                </a:solidFill>
                <a:latin typeface="Academy KZ" panose="020B0603050302020204" pitchFamily="34" charset="0"/>
                <a:ea typeface="Times New Roman" panose="02020603050405020304" pitchFamily="18" charset="0"/>
                <a:cs typeface="Times New Roman" panose="02020603050405020304" pitchFamily="18" charset="0"/>
              </a:rPr>
              <a:t>Қызыл түс – түсінбедім</a:t>
            </a:r>
            <a:endParaRPr lang="ru-RU" sz="2000" b="1" dirty="0">
              <a:solidFill>
                <a:srgbClr val="FF0000"/>
              </a:solidFill>
              <a:effectLst/>
              <a:latin typeface="Academy KZ" panose="020B0603050302020204" pitchFamily="34" charset="0"/>
              <a:ea typeface="Times New Roman" panose="02020603050405020304" pitchFamily="18" charset="0"/>
              <a:cs typeface="Times New Roman" panose="02020603050405020304" pitchFamily="18" charset="0"/>
            </a:endParaRPr>
          </a:p>
        </p:txBody>
      </p:sp>
      <p:sp>
        <p:nvSpPr>
          <p:cNvPr id="10" name="Скругленный прямоугольник 9"/>
          <p:cNvSpPr/>
          <p:nvPr/>
        </p:nvSpPr>
        <p:spPr>
          <a:xfrm>
            <a:off x="4245649" y="3933056"/>
            <a:ext cx="3701654" cy="65734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ru-RU"/>
          </a:p>
        </p:txBody>
      </p:sp>
      <p:sp>
        <p:nvSpPr>
          <p:cNvPr id="6" name="Прямоугольник 5"/>
          <p:cNvSpPr/>
          <p:nvPr/>
        </p:nvSpPr>
        <p:spPr>
          <a:xfrm>
            <a:off x="4215271" y="3954835"/>
            <a:ext cx="4670975" cy="490006"/>
          </a:xfrm>
          <a:prstGeom prst="rect">
            <a:avLst/>
          </a:prstGeom>
        </p:spPr>
        <p:txBody>
          <a:bodyPr wrap="square">
            <a:spAutoFit/>
          </a:bodyPr>
          <a:lstStyle/>
          <a:p>
            <a:pPr>
              <a:lnSpc>
                <a:spcPct val="115000"/>
              </a:lnSpc>
              <a:spcBef>
                <a:spcPts val="300"/>
              </a:spcBef>
              <a:spcAft>
                <a:spcPts val="300"/>
              </a:spcAft>
            </a:pPr>
            <a:r>
              <a:rPr lang="kk-KZ" sz="2400" b="1" dirty="0">
                <a:solidFill>
                  <a:srgbClr val="FFFF00"/>
                </a:solidFill>
                <a:latin typeface="Academy KZ" panose="020B0603050302020204" pitchFamily="34" charset="0"/>
                <a:ea typeface="Times New Roman" panose="02020603050405020304" pitchFamily="18" charset="0"/>
                <a:cs typeface="Times New Roman" panose="02020603050405020304" pitchFamily="18" charset="0"/>
              </a:rPr>
              <a:t>Сары түс – сұрақтарым бар</a:t>
            </a:r>
            <a:endParaRPr lang="ru-RU" b="1" dirty="0">
              <a:solidFill>
                <a:srgbClr val="FFFF00"/>
              </a:solidFill>
              <a:effectLst/>
              <a:latin typeface="Academy KZ" panose="020B0603050302020204" pitchFamily="34" charset="0"/>
              <a:ea typeface="Times New Roman" panose="02020603050405020304" pitchFamily="18" charset="0"/>
              <a:cs typeface="Times New Roman" panose="02020603050405020304" pitchFamily="18" charset="0"/>
            </a:endParaRPr>
          </a:p>
        </p:txBody>
      </p:sp>
      <p:sp>
        <p:nvSpPr>
          <p:cNvPr id="11" name="Скругленный прямоугольник 10"/>
          <p:cNvSpPr/>
          <p:nvPr/>
        </p:nvSpPr>
        <p:spPr>
          <a:xfrm>
            <a:off x="4245649" y="4994080"/>
            <a:ext cx="3701654" cy="657340"/>
          </a:xfrm>
          <a:prstGeom prst="roundRect">
            <a:avLst/>
          </a:prstGeom>
          <a:solidFill>
            <a:srgbClr val="FFFF00"/>
          </a:solidFill>
        </p:spPr>
        <p:style>
          <a:lnRef idx="1">
            <a:schemeClr val="accent5"/>
          </a:lnRef>
          <a:fillRef idx="3">
            <a:schemeClr val="accent5"/>
          </a:fillRef>
          <a:effectRef idx="2">
            <a:schemeClr val="accent5"/>
          </a:effectRef>
          <a:fontRef idx="minor">
            <a:schemeClr val="lt1"/>
          </a:fontRef>
        </p:style>
        <p:txBody>
          <a:bodyPr rtlCol="0" anchor="ctr"/>
          <a:lstStyle/>
          <a:p>
            <a:pPr algn="ctr"/>
            <a:endParaRPr lang="ru-RU"/>
          </a:p>
        </p:txBody>
      </p:sp>
      <p:sp>
        <p:nvSpPr>
          <p:cNvPr id="7" name="Прямоугольник 6"/>
          <p:cNvSpPr/>
          <p:nvPr/>
        </p:nvSpPr>
        <p:spPr>
          <a:xfrm>
            <a:off x="4221332" y="5082719"/>
            <a:ext cx="5665677" cy="490006"/>
          </a:xfrm>
          <a:prstGeom prst="rect">
            <a:avLst/>
          </a:prstGeom>
        </p:spPr>
        <p:txBody>
          <a:bodyPr wrap="square">
            <a:spAutoFit/>
          </a:bodyPr>
          <a:lstStyle/>
          <a:p>
            <a:pPr>
              <a:lnSpc>
                <a:spcPct val="115000"/>
              </a:lnSpc>
              <a:spcBef>
                <a:spcPts val="300"/>
              </a:spcBef>
              <a:spcAft>
                <a:spcPts val="300"/>
              </a:spcAft>
            </a:pPr>
            <a:r>
              <a:rPr lang="kk-KZ" sz="2400" b="1" dirty="0">
                <a:solidFill>
                  <a:srgbClr val="00B050"/>
                </a:solidFill>
                <a:latin typeface="Academy KZ" panose="020B0603050302020204" pitchFamily="34" charset="0"/>
                <a:ea typeface="Times New Roman" panose="02020603050405020304" pitchFamily="18" charset="0"/>
                <a:cs typeface="Times New Roman" panose="02020603050405020304" pitchFamily="18" charset="0"/>
              </a:rPr>
              <a:t>Жасыл түс – толық түсіндім</a:t>
            </a:r>
            <a:r>
              <a:rPr lang="kk-KZ" sz="2400" b="1" i="1" dirty="0">
                <a:solidFill>
                  <a:srgbClr val="00B050"/>
                </a:solidFill>
                <a:latin typeface="Academy KZ" panose="020B0603050302020204" pitchFamily="34" charset="0"/>
                <a:ea typeface="Times New Roman" panose="02020603050405020304" pitchFamily="18" charset="0"/>
                <a:cs typeface="Times New Roman" panose="02020603050405020304" pitchFamily="18" charset="0"/>
              </a:rPr>
              <a:t> </a:t>
            </a:r>
            <a:endParaRPr lang="ru-RU" b="1" dirty="0">
              <a:solidFill>
                <a:srgbClr val="00B050"/>
              </a:solidFill>
              <a:effectLst/>
              <a:latin typeface="Academy KZ" panose="020B06030503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193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27584" y="1052736"/>
            <a:ext cx="6696744" cy="4752528"/>
          </a:xfrm>
        </p:spPr>
        <p:txBody>
          <a:bodyPr>
            <a:noAutofit/>
          </a:bodyPr>
          <a:lstStyle/>
          <a:p>
            <a:pPr algn="l"/>
            <a:r>
              <a:rPr lang="kk-KZ" sz="2600" b="1" dirty="0" smtClean="0">
                <a:solidFill>
                  <a:srgbClr val="FF0000"/>
                </a:solidFill>
                <a:latin typeface="Times New Roman" panose="02020603050405020304" pitchFamily="18" charset="0"/>
                <a:cs typeface="Times New Roman" panose="02020603050405020304" pitchFamily="18" charset="0"/>
              </a:rPr>
              <a:t>Сабаққа </a:t>
            </a:r>
            <a:r>
              <a:rPr lang="kk-KZ" sz="2600" b="1" dirty="0" smtClean="0">
                <a:solidFill>
                  <a:srgbClr val="FF0000"/>
                </a:solidFill>
                <a:latin typeface="Times New Roman" panose="02020603050405020304" pitchFamily="18" charset="0"/>
                <a:cs typeface="Times New Roman" panose="02020603050405020304" pitchFamily="18" charset="0"/>
              </a:rPr>
              <a:t>негізделген оқу мақсаты:</a:t>
            </a:r>
            <a:br>
              <a:rPr lang="kk-KZ" sz="2600" b="1" dirty="0" smtClean="0">
                <a:solidFill>
                  <a:srgbClr val="FF0000"/>
                </a:solidFill>
                <a:latin typeface="Times New Roman" panose="02020603050405020304" pitchFamily="18" charset="0"/>
                <a:cs typeface="Times New Roman" panose="02020603050405020304" pitchFamily="18" charset="0"/>
              </a:rPr>
            </a:br>
            <a:r>
              <a:rPr lang="kk-KZ" sz="2600" dirty="0" smtClean="0">
                <a:solidFill>
                  <a:srgbClr val="7030A0"/>
                </a:solidFill>
                <a:latin typeface="Times New Roman" panose="02020603050405020304" pitchFamily="18" charset="0"/>
                <a:cs typeface="Times New Roman" panose="02020603050405020304" pitchFamily="18" charset="0"/>
              </a:rPr>
              <a:t>1.1.4.1 Мұғалімнің </a:t>
            </a:r>
            <a:r>
              <a:rPr lang="kk-KZ" sz="2600" dirty="0">
                <a:solidFill>
                  <a:srgbClr val="7030A0"/>
                </a:solidFill>
                <a:latin typeface="Times New Roman" panose="02020603050405020304" pitchFamily="18" charset="0"/>
                <a:cs typeface="Times New Roman" panose="02020603050405020304" pitchFamily="18" charset="0"/>
              </a:rPr>
              <a:t>көмегімен тыңдаған материалдардың кім/не туралы екенін түсіну.</a:t>
            </a:r>
            <a:r>
              <a:rPr lang="ru-RU" sz="2600" dirty="0">
                <a:solidFill>
                  <a:srgbClr val="7030A0"/>
                </a:solidFill>
                <a:latin typeface="Times New Roman" panose="02020603050405020304" pitchFamily="18" charset="0"/>
                <a:cs typeface="Times New Roman" panose="02020603050405020304" pitchFamily="18" charset="0"/>
              </a:rPr>
              <a:t/>
            </a:r>
            <a:br>
              <a:rPr lang="ru-RU" sz="2600" dirty="0">
                <a:solidFill>
                  <a:srgbClr val="7030A0"/>
                </a:solidFill>
                <a:latin typeface="Times New Roman" panose="02020603050405020304" pitchFamily="18" charset="0"/>
                <a:cs typeface="Times New Roman" panose="02020603050405020304" pitchFamily="18" charset="0"/>
              </a:rPr>
            </a:br>
            <a:r>
              <a:rPr lang="kk-KZ" sz="2600" dirty="0">
                <a:solidFill>
                  <a:srgbClr val="7030A0"/>
                </a:solidFill>
                <a:latin typeface="Times New Roman" panose="02020603050405020304" pitchFamily="18" charset="0"/>
                <a:cs typeface="Times New Roman" panose="02020603050405020304" pitchFamily="18" charset="0"/>
              </a:rPr>
              <a:t>1.3.3.1.  Мәтіннің жанрын (өлең, ертегі, жұмбақ, жаңылтпаш, санамақ және т.б) екенін ажырату.</a:t>
            </a:r>
            <a:r>
              <a:rPr lang="ru-RU" sz="2600" dirty="0">
                <a:solidFill>
                  <a:srgbClr val="7030A0"/>
                </a:solidFill>
                <a:latin typeface="Times New Roman" panose="02020603050405020304" pitchFamily="18" charset="0"/>
                <a:cs typeface="Times New Roman" panose="02020603050405020304" pitchFamily="18" charset="0"/>
              </a:rPr>
              <a:t/>
            </a:r>
            <a:br>
              <a:rPr lang="ru-RU" sz="2600" dirty="0">
                <a:solidFill>
                  <a:srgbClr val="7030A0"/>
                </a:solidFill>
                <a:latin typeface="Times New Roman" panose="02020603050405020304" pitchFamily="18" charset="0"/>
                <a:cs typeface="Times New Roman" panose="02020603050405020304" pitchFamily="18" charset="0"/>
              </a:rPr>
            </a:br>
            <a:r>
              <a:rPr lang="kk-KZ" sz="2600" dirty="0">
                <a:solidFill>
                  <a:srgbClr val="7030A0"/>
                </a:solidFill>
                <a:latin typeface="Times New Roman" panose="02020603050405020304" pitchFamily="18" charset="0"/>
                <a:cs typeface="Times New Roman" panose="02020603050405020304" pitchFamily="18" charset="0"/>
              </a:rPr>
              <a:t>1.3.5.1. Мұғалімнің көмегімен қажетті ақпараттарды иллюстрациялы шағын мәтіндерден тауып </a:t>
            </a:r>
            <a:r>
              <a:rPr lang="kk-KZ" sz="2600" dirty="0" smtClean="0">
                <a:solidFill>
                  <a:srgbClr val="7030A0"/>
                </a:solidFill>
                <a:latin typeface="Times New Roman" panose="02020603050405020304" pitchFamily="18" charset="0"/>
                <a:cs typeface="Times New Roman" panose="02020603050405020304" pitchFamily="18" charset="0"/>
              </a:rPr>
              <a:t>алу.</a:t>
            </a:r>
            <a:r>
              <a:rPr lang="ru-RU" sz="2600" dirty="0">
                <a:solidFill>
                  <a:srgbClr val="7030A0"/>
                </a:solidFill>
                <a:latin typeface="Times New Roman" panose="02020603050405020304" pitchFamily="18" charset="0"/>
                <a:cs typeface="Times New Roman" panose="02020603050405020304" pitchFamily="18" charset="0"/>
              </a:rPr>
              <a:t/>
            </a:r>
            <a:br>
              <a:rPr lang="ru-RU" sz="2600" dirty="0">
                <a:solidFill>
                  <a:srgbClr val="7030A0"/>
                </a:solidFill>
                <a:latin typeface="Times New Roman" panose="02020603050405020304" pitchFamily="18" charset="0"/>
                <a:cs typeface="Times New Roman" panose="02020603050405020304" pitchFamily="18" charset="0"/>
              </a:rPr>
            </a:br>
            <a:r>
              <a:rPr lang="kk-KZ" sz="2600" dirty="0" smtClean="0">
                <a:solidFill>
                  <a:srgbClr val="7030A0"/>
                </a:solidFill>
                <a:latin typeface="Times New Roman" panose="02020603050405020304" pitchFamily="18" charset="0"/>
                <a:cs typeface="Times New Roman" panose="02020603050405020304" pitchFamily="18" charset="0"/>
              </a:rPr>
              <a:t>1.5.1.5</a:t>
            </a:r>
            <a:r>
              <a:rPr lang="kk-KZ" sz="2600" dirty="0">
                <a:solidFill>
                  <a:srgbClr val="7030A0"/>
                </a:solidFill>
                <a:latin typeface="Times New Roman" panose="02020603050405020304" pitchFamily="18" charset="0"/>
                <a:cs typeface="Times New Roman" panose="02020603050405020304" pitchFamily="18" charset="0"/>
              </a:rPr>
              <a:t>. Мұғалім көмегімен сөйлемдегі сөздердің орын тәртібін сақтап  құрастыру.</a:t>
            </a:r>
            <a:endParaRPr lang="ru-RU" sz="2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743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27584" y="1124745"/>
            <a:ext cx="7344816" cy="4824536"/>
          </a:xfrm>
        </p:spPr>
        <p:txBody>
          <a:bodyPr>
            <a:normAutofit/>
          </a:bodyPr>
          <a:lstStyle/>
          <a:p>
            <a:pPr algn="l"/>
            <a:r>
              <a:rPr lang="kk-KZ" sz="4000" b="1" dirty="0" smtClean="0">
                <a:solidFill>
                  <a:srgbClr val="FF0000"/>
                </a:solidFill>
                <a:latin typeface="Times New Roman" panose="02020603050405020304" pitchFamily="18" charset="0"/>
                <a:cs typeface="Times New Roman" panose="02020603050405020304" pitchFamily="18" charset="0"/>
              </a:rPr>
              <a:t>Бағалау </a:t>
            </a:r>
            <a:r>
              <a:rPr lang="kk-KZ" sz="4000" b="1" dirty="0" smtClean="0">
                <a:solidFill>
                  <a:srgbClr val="FF0000"/>
                </a:solidFill>
                <a:latin typeface="Times New Roman" panose="02020603050405020304" pitchFamily="18" charset="0"/>
                <a:cs typeface="Times New Roman" panose="02020603050405020304" pitchFamily="18" charset="0"/>
              </a:rPr>
              <a:t>критерийі:</a:t>
            </a:r>
            <a:r>
              <a:rPr lang="kk-KZ" sz="4000" b="1" dirty="0">
                <a:solidFill>
                  <a:srgbClr val="FF0000"/>
                </a:solidFill>
                <a:latin typeface="Times New Roman" panose="02020603050405020304" pitchFamily="18" charset="0"/>
                <a:cs typeface="Times New Roman" panose="02020603050405020304" pitchFamily="18" charset="0"/>
              </a:rPr>
              <a:t/>
            </a:r>
            <a:br>
              <a:rPr lang="kk-KZ" sz="4000" b="1" dirty="0">
                <a:solidFill>
                  <a:srgbClr val="FF0000"/>
                </a:solidFill>
                <a:latin typeface="Times New Roman" panose="02020603050405020304" pitchFamily="18" charset="0"/>
                <a:cs typeface="Times New Roman" panose="02020603050405020304" pitchFamily="18" charset="0"/>
              </a:rPr>
            </a:br>
            <a:r>
              <a:rPr lang="kk-KZ" sz="4000" dirty="0" smtClean="0">
                <a:latin typeface="Times New Roman" panose="02020603050405020304" pitchFamily="18" charset="0"/>
                <a:cs typeface="Times New Roman" panose="02020603050405020304" pitchFamily="18" charset="0"/>
              </a:rPr>
              <a:t>1. Тыңдалған </a:t>
            </a:r>
            <a:r>
              <a:rPr lang="kk-KZ" sz="4000" dirty="0">
                <a:latin typeface="Times New Roman" panose="02020603050405020304" pitchFamily="18" charset="0"/>
                <a:cs typeface="Times New Roman" panose="02020603050405020304" pitchFamily="18" charset="0"/>
              </a:rPr>
              <a:t>мәтіннің мазмұнын түсіне біледі. </a:t>
            </a: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2. Ертегі кейіпкерлерін атай алады.</a:t>
            </a: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3. Ертегі мазмұнын </a:t>
            </a:r>
            <a:r>
              <a:rPr lang="kk-KZ" sz="4000" dirty="0" smtClean="0">
                <a:latin typeface="Times New Roman" panose="02020603050405020304" pitchFamily="18" charset="0"/>
                <a:cs typeface="Times New Roman" panose="02020603050405020304" pitchFamily="18" charset="0"/>
              </a:rPr>
              <a:t>айта алады</a:t>
            </a:r>
            <a:r>
              <a:rPr lang="kk-KZ" sz="4000" dirty="0">
                <a:latin typeface="Times New Roman" panose="02020603050405020304" pitchFamily="18" charset="0"/>
                <a:cs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9238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749725" y="2204864"/>
            <a:ext cx="5626968" cy="3340968"/>
          </a:xfrm>
        </p:spPr>
        <p:txBody>
          <a:bodyPr>
            <a:normAutofit/>
          </a:bodyPr>
          <a:lstStyle/>
          <a:p>
            <a:pPr marL="0" indent="0" algn="ctr">
              <a:buNone/>
            </a:pPr>
            <a:r>
              <a:rPr lang="kk-KZ" sz="4400" dirty="0" smtClean="0">
                <a:latin typeface="Academy KZ" panose="020B0603050302020204" pitchFamily="34" charset="0"/>
              </a:rPr>
              <a:t>Арайлап</a:t>
            </a:r>
            <a:r>
              <a:rPr lang="kk-KZ" sz="4400" dirty="0">
                <a:latin typeface="Academy KZ" panose="020B0603050302020204" pitchFamily="34" charset="0"/>
              </a:rPr>
              <a:t> таң атты, </a:t>
            </a:r>
            <a:endParaRPr lang="ru-RU" sz="4400" dirty="0">
              <a:latin typeface="Academy KZ" panose="020B0603050302020204" pitchFamily="34" charset="0"/>
            </a:endParaRPr>
          </a:p>
          <a:p>
            <a:pPr marL="0" indent="0" algn="ctr">
              <a:buNone/>
            </a:pPr>
            <a:r>
              <a:rPr lang="kk-KZ" sz="4400" dirty="0">
                <a:latin typeface="Academy KZ" panose="020B0603050302020204" pitchFamily="34" charset="0"/>
              </a:rPr>
              <a:t>Алтын шуақ таратты. </a:t>
            </a:r>
            <a:endParaRPr lang="ru-RU" sz="4400" dirty="0">
              <a:latin typeface="Academy KZ" panose="020B0603050302020204" pitchFamily="34" charset="0"/>
            </a:endParaRPr>
          </a:p>
          <a:p>
            <a:pPr marL="0" indent="0" algn="ctr">
              <a:buNone/>
            </a:pPr>
            <a:r>
              <a:rPr lang="kk-KZ" sz="4400" dirty="0">
                <a:latin typeface="Academy KZ" panose="020B0603050302020204" pitchFamily="34" charset="0"/>
              </a:rPr>
              <a:t>Қайырлы таң, балалар, </a:t>
            </a:r>
            <a:endParaRPr lang="ru-RU" sz="4400" dirty="0">
              <a:latin typeface="Academy KZ" panose="020B0603050302020204" pitchFamily="34" charset="0"/>
            </a:endParaRPr>
          </a:p>
          <a:p>
            <a:pPr marL="0" indent="0" algn="ctr">
              <a:buNone/>
            </a:pPr>
            <a:r>
              <a:rPr lang="kk-KZ" sz="4400" dirty="0">
                <a:latin typeface="Academy KZ" panose="020B0603050302020204" pitchFamily="34" charset="0"/>
              </a:rPr>
              <a:t>Қайырлы таң, қонақтар!</a:t>
            </a:r>
            <a:endParaRPr lang="ru-RU" sz="4400" dirty="0">
              <a:latin typeface="Academy KZ" panose="020B0603050302020204" pitchFamily="34" charset="0"/>
            </a:endParaRPr>
          </a:p>
          <a:p>
            <a:pPr marL="0" indent="0" algn="ctr">
              <a:buNone/>
            </a:pPr>
            <a:endParaRPr lang="ru-RU" sz="4400" dirty="0">
              <a:latin typeface="Academy KZ" panose="020B0603050302020204" pitchFamily="34" charset="0"/>
            </a:endParaRPr>
          </a:p>
        </p:txBody>
      </p:sp>
      <p:sp>
        <p:nvSpPr>
          <p:cNvPr id="4" name="Прямоугольник 3"/>
          <p:cNvSpPr/>
          <p:nvPr/>
        </p:nvSpPr>
        <p:spPr>
          <a:xfrm>
            <a:off x="1259632" y="892696"/>
            <a:ext cx="5616624" cy="1015663"/>
          </a:xfrm>
          <a:prstGeom prst="rect">
            <a:avLst/>
          </a:prstGeom>
        </p:spPr>
        <p:txBody>
          <a:bodyPr wrap="square">
            <a:spAutoFit/>
          </a:bodyPr>
          <a:lstStyle/>
          <a:p>
            <a:r>
              <a:rPr lang="kk-KZ" sz="6000" b="1" dirty="0">
                <a:solidFill>
                  <a:srgbClr val="FF0000"/>
                </a:solidFill>
                <a:latin typeface="Academy KZ" panose="020B0603050302020204" pitchFamily="34" charset="0"/>
              </a:rPr>
              <a:t>Шаттық шеңбері</a:t>
            </a:r>
            <a:endParaRPr lang="ru-RU" sz="6000" dirty="0">
              <a:solidFill>
                <a:srgbClr val="FF0000"/>
              </a:solidFill>
              <a:latin typeface="Academy KZ" panose="020B0603050302020204" pitchFamily="34" charset="0"/>
            </a:endParaRPr>
          </a:p>
        </p:txBody>
      </p:sp>
    </p:spTree>
    <p:extLst>
      <p:ext uri="{BB962C8B-B14F-4D97-AF65-F5344CB8AC3E}">
        <p14:creationId xmlns:p14="http://schemas.microsoft.com/office/powerpoint/2010/main" val="1070545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24544" y="476672"/>
            <a:ext cx="8229600" cy="1080120"/>
          </a:xfrm>
        </p:spPr>
        <p:txBody>
          <a:bodyPr>
            <a:normAutofit fontScale="90000"/>
          </a:bodyPr>
          <a:lstStyle/>
          <a:p>
            <a:r>
              <a:rPr lang="en-US" sz="6700" b="1" dirty="0" smtClean="0">
                <a:solidFill>
                  <a:srgbClr val="FF0000"/>
                </a:solidFill>
                <a:latin typeface="Academy KZ" panose="020B0603050302020204" pitchFamily="34" charset="0"/>
              </a:rPr>
              <a:t/>
            </a:r>
            <a:br>
              <a:rPr lang="en-US" sz="6700" b="1" dirty="0" smtClean="0">
                <a:solidFill>
                  <a:srgbClr val="FF0000"/>
                </a:solidFill>
                <a:latin typeface="Academy KZ" panose="020B0603050302020204" pitchFamily="34" charset="0"/>
              </a:rPr>
            </a:br>
            <a:r>
              <a:rPr lang="kk-KZ" sz="6700" b="1" dirty="0" smtClean="0">
                <a:solidFill>
                  <a:srgbClr val="FF0000"/>
                </a:solidFill>
                <a:latin typeface="Academy KZ" panose="020B0603050302020204" pitchFamily="34" charset="0"/>
              </a:rPr>
              <a:t>Сөздікпен </a:t>
            </a:r>
            <a:r>
              <a:rPr lang="kk-KZ" sz="6700" b="1" dirty="0">
                <a:solidFill>
                  <a:srgbClr val="FF0000"/>
                </a:solidFill>
                <a:latin typeface="Academy KZ" panose="020B0603050302020204" pitchFamily="34" charset="0"/>
              </a:rPr>
              <a:t>жұмыс:</a:t>
            </a:r>
            <a:r>
              <a:rPr lang="ru-RU" sz="6700" dirty="0">
                <a:solidFill>
                  <a:srgbClr val="FF0000"/>
                </a:solidFill>
                <a:latin typeface="Academy KZ" panose="020B0603050302020204" pitchFamily="34" charset="0"/>
              </a:rPr>
              <a:t/>
            </a:r>
            <a:br>
              <a:rPr lang="ru-RU" sz="6700" dirty="0">
                <a:solidFill>
                  <a:srgbClr val="FF0000"/>
                </a:solidFill>
                <a:latin typeface="Academy KZ" panose="020B0603050302020204" pitchFamily="34" charset="0"/>
              </a:rPr>
            </a:br>
            <a:endParaRPr lang="ru-RU" dirty="0">
              <a:solidFill>
                <a:srgbClr val="FF0000"/>
              </a:solidFill>
              <a:latin typeface="Academy KZ" panose="020B0603050302020204" pitchFamily="34" charset="0"/>
            </a:endParaRPr>
          </a:p>
        </p:txBody>
      </p:sp>
      <p:sp>
        <p:nvSpPr>
          <p:cNvPr id="3" name="Объект 2"/>
          <p:cNvSpPr>
            <a:spLocks noGrp="1"/>
          </p:cNvSpPr>
          <p:nvPr>
            <p:ph idx="1"/>
          </p:nvPr>
        </p:nvSpPr>
        <p:spPr>
          <a:xfrm>
            <a:off x="1440124" y="1412776"/>
            <a:ext cx="5554960" cy="4997152"/>
          </a:xfrm>
        </p:spPr>
        <p:txBody>
          <a:bodyPr>
            <a:noAutofit/>
          </a:bodyPr>
          <a:lstStyle/>
          <a:p>
            <a:pPr marL="0" indent="0" algn="ctr">
              <a:buNone/>
            </a:pPr>
            <a:r>
              <a:rPr lang="kk-KZ" dirty="0" smtClean="0">
                <a:solidFill>
                  <a:srgbClr val="CC00FF"/>
                </a:solidFill>
                <a:latin typeface="Academy KZ" panose="020B0603050302020204" pitchFamily="34" charset="0"/>
              </a:rPr>
              <a:t>мейіз</a:t>
            </a:r>
            <a:r>
              <a:rPr lang="kk-KZ" dirty="0" smtClean="0">
                <a:latin typeface="Academy KZ" panose="020B0603050302020204" pitchFamily="34" charset="0"/>
              </a:rPr>
              <a:t> </a:t>
            </a:r>
            <a:r>
              <a:rPr lang="kk-KZ" dirty="0">
                <a:latin typeface="Academy KZ" panose="020B0603050302020204" pitchFamily="34" charset="0"/>
              </a:rPr>
              <a:t>– </a:t>
            </a:r>
            <a:r>
              <a:rPr lang="kk-KZ" dirty="0">
                <a:solidFill>
                  <a:srgbClr val="009900"/>
                </a:solidFill>
                <a:latin typeface="Academy KZ" panose="020B0603050302020204" pitchFamily="34" charset="0"/>
              </a:rPr>
              <a:t>изюм </a:t>
            </a:r>
            <a:endParaRPr lang="ru-RU" dirty="0">
              <a:solidFill>
                <a:srgbClr val="009900"/>
              </a:solidFill>
              <a:latin typeface="Academy KZ" panose="020B0603050302020204" pitchFamily="34" charset="0"/>
            </a:endParaRPr>
          </a:p>
          <a:p>
            <a:pPr marL="0" indent="0" algn="ctr">
              <a:buNone/>
            </a:pPr>
            <a:r>
              <a:rPr lang="kk-KZ" dirty="0">
                <a:solidFill>
                  <a:srgbClr val="CC00FF"/>
                </a:solidFill>
                <a:latin typeface="Academy KZ" panose="020B0603050302020204" pitchFamily="34" charset="0"/>
              </a:rPr>
              <a:t>дән</a:t>
            </a:r>
            <a:r>
              <a:rPr lang="kk-KZ" dirty="0">
                <a:latin typeface="Academy KZ" panose="020B0603050302020204" pitchFamily="34" charset="0"/>
              </a:rPr>
              <a:t> – </a:t>
            </a:r>
            <a:r>
              <a:rPr lang="kk-KZ" dirty="0">
                <a:solidFill>
                  <a:srgbClr val="009900"/>
                </a:solidFill>
                <a:latin typeface="Academy KZ" panose="020B0603050302020204" pitchFamily="34" charset="0"/>
              </a:rPr>
              <a:t>зерно</a:t>
            </a:r>
            <a:endParaRPr lang="ru-RU" dirty="0">
              <a:solidFill>
                <a:srgbClr val="009900"/>
              </a:solidFill>
              <a:latin typeface="Academy KZ" panose="020B0603050302020204" pitchFamily="34" charset="0"/>
            </a:endParaRPr>
          </a:p>
          <a:p>
            <a:pPr marL="0" indent="0" algn="ctr">
              <a:buNone/>
            </a:pPr>
            <a:r>
              <a:rPr lang="kk-KZ" dirty="0">
                <a:solidFill>
                  <a:srgbClr val="CC00FF"/>
                </a:solidFill>
                <a:latin typeface="Academy KZ" panose="020B0603050302020204" pitchFamily="34" charset="0"/>
              </a:rPr>
              <a:t>жапырақ </a:t>
            </a:r>
            <a:r>
              <a:rPr lang="kk-KZ" dirty="0">
                <a:latin typeface="Academy KZ" panose="020B0603050302020204" pitchFamily="34" charset="0"/>
              </a:rPr>
              <a:t>– </a:t>
            </a:r>
            <a:r>
              <a:rPr lang="kk-KZ" dirty="0">
                <a:solidFill>
                  <a:srgbClr val="009900"/>
                </a:solidFill>
                <a:latin typeface="Academy KZ" panose="020B0603050302020204" pitchFamily="34" charset="0"/>
              </a:rPr>
              <a:t>листья </a:t>
            </a:r>
            <a:endParaRPr lang="ru-RU" dirty="0">
              <a:solidFill>
                <a:srgbClr val="009900"/>
              </a:solidFill>
              <a:latin typeface="Academy KZ" panose="020B0603050302020204" pitchFamily="34" charset="0"/>
            </a:endParaRPr>
          </a:p>
          <a:p>
            <a:pPr marL="0" indent="0" algn="ctr">
              <a:buNone/>
            </a:pPr>
            <a:r>
              <a:rPr lang="kk-KZ" dirty="0">
                <a:solidFill>
                  <a:srgbClr val="CC00FF"/>
                </a:solidFill>
                <a:latin typeface="Academy KZ" panose="020B0603050302020204" pitchFamily="34" charset="0"/>
              </a:rPr>
              <a:t>шөлдеп тұрмын </a:t>
            </a:r>
            <a:r>
              <a:rPr lang="kk-KZ" dirty="0">
                <a:latin typeface="Academy KZ" panose="020B0603050302020204" pitchFamily="34" charset="0"/>
              </a:rPr>
              <a:t>– </a:t>
            </a:r>
            <a:r>
              <a:rPr lang="kk-KZ" dirty="0">
                <a:solidFill>
                  <a:srgbClr val="009900"/>
                </a:solidFill>
                <a:latin typeface="Academy KZ" panose="020B0603050302020204" pitchFamily="34" charset="0"/>
              </a:rPr>
              <a:t>хочется пить </a:t>
            </a:r>
            <a:endParaRPr lang="ru-RU" dirty="0">
              <a:solidFill>
                <a:srgbClr val="009900"/>
              </a:solidFill>
              <a:latin typeface="Academy KZ" panose="020B0603050302020204" pitchFamily="34" charset="0"/>
            </a:endParaRPr>
          </a:p>
          <a:p>
            <a:pPr marL="0" indent="0" algn="ctr">
              <a:buNone/>
            </a:pPr>
            <a:r>
              <a:rPr lang="kk-KZ" dirty="0">
                <a:solidFill>
                  <a:srgbClr val="CC00FF"/>
                </a:solidFill>
                <a:latin typeface="Academy KZ" panose="020B0603050302020204" pitchFamily="34" charset="0"/>
              </a:rPr>
              <a:t>жұмыртқа</a:t>
            </a:r>
            <a:r>
              <a:rPr lang="kk-KZ" dirty="0">
                <a:latin typeface="Academy KZ" panose="020B0603050302020204" pitchFamily="34" charset="0"/>
              </a:rPr>
              <a:t> – </a:t>
            </a:r>
            <a:r>
              <a:rPr lang="kk-KZ" dirty="0">
                <a:solidFill>
                  <a:srgbClr val="009900"/>
                </a:solidFill>
                <a:latin typeface="Academy KZ" panose="020B0603050302020204" pitchFamily="34" charset="0"/>
              </a:rPr>
              <a:t>яйцо</a:t>
            </a:r>
            <a:r>
              <a:rPr lang="kk-KZ" dirty="0">
                <a:latin typeface="Academy KZ" panose="020B0603050302020204" pitchFamily="34" charset="0"/>
              </a:rPr>
              <a:t/>
            </a:r>
            <a:br>
              <a:rPr lang="kk-KZ" dirty="0">
                <a:latin typeface="Academy KZ" panose="020B0603050302020204" pitchFamily="34" charset="0"/>
              </a:rPr>
            </a:br>
            <a:r>
              <a:rPr lang="kk-KZ" dirty="0">
                <a:solidFill>
                  <a:srgbClr val="CC00FF"/>
                </a:solidFill>
                <a:latin typeface="Academy KZ" panose="020B0603050302020204" pitchFamily="34" charset="0"/>
              </a:rPr>
              <a:t>тышқан</a:t>
            </a:r>
            <a:r>
              <a:rPr lang="kk-KZ" dirty="0">
                <a:latin typeface="Academy KZ" panose="020B0603050302020204" pitchFamily="34" charset="0"/>
              </a:rPr>
              <a:t> – </a:t>
            </a:r>
            <a:r>
              <a:rPr lang="kk-KZ" dirty="0">
                <a:solidFill>
                  <a:srgbClr val="009900"/>
                </a:solidFill>
                <a:latin typeface="Academy KZ" panose="020B0603050302020204" pitchFamily="34" charset="0"/>
              </a:rPr>
              <a:t>мышь</a:t>
            </a:r>
            <a:r>
              <a:rPr lang="kk-KZ" dirty="0">
                <a:latin typeface="Academy KZ" panose="020B0603050302020204" pitchFamily="34" charset="0"/>
              </a:rPr>
              <a:t/>
            </a:r>
            <a:br>
              <a:rPr lang="kk-KZ" dirty="0">
                <a:latin typeface="Academy KZ" panose="020B0603050302020204" pitchFamily="34" charset="0"/>
              </a:rPr>
            </a:br>
            <a:r>
              <a:rPr lang="kk-KZ" dirty="0">
                <a:solidFill>
                  <a:srgbClr val="CC00FF"/>
                </a:solidFill>
                <a:latin typeface="Academy KZ" panose="020B0603050302020204" pitchFamily="34" charset="0"/>
              </a:rPr>
              <a:t>көреді</a:t>
            </a:r>
            <a:r>
              <a:rPr lang="kk-KZ" dirty="0">
                <a:latin typeface="Academy KZ" panose="020B0603050302020204" pitchFamily="34" charset="0"/>
              </a:rPr>
              <a:t> – </a:t>
            </a:r>
            <a:r>
              <a:rPr lang="kk-KZ" dirty="0">
                <a:solidFill>
                  <a:srgbClr val="009900"/>
                </a:solidFill>
                <a:latin typeface="Academy KZ" panose="020B0603050302020204" pitchFamily="34" charset="0"/>
              </a:rPr>
              <a:t>увидит</a:t>
            </a:r>
            <a:r>
              <a:rPr lang="kk-KZ" dirty="0">
                <a:latin typeface="Academy KZ" panose="020B0603050302020204" pitchFamily="34" charset="0"/>
              </a:rPr>
              <a:t/>
            </a:r>
            <a:br>
              <a:rPr lang="kk-KZ" dirty="0">
                <a:latin typeface="Academy KZ" panose="020B0603050302020204" pitchFamily="34" charset="0"/>
              </a:rPr>
            </a:br>
            <a:r>
              <a:rPr lang="kk-KZ" dirty="0">
                <a:solidFill>
                  <a:srgbClr val="CC00FF"/>
                </a:solidFill>
                <a:latin typeface="Academy KZ" panose="020B0603050302020204" pitchFamily="34" charset="0"/>
              </a:rPr>
              <a:t>бас салады </a:t>
            </a:r>
            <a:r>
              <a:rPr lang="kk-KZ" dirty="0">
                <a:latin typeface="Academy KZ" panose="020B0603050302020204" pitchFamily="34" charset="0"/>
              </a:rPr>
              <a:t>– </a:t>
            </a:r>
            <a:r>
              <a:rPr lang="kk-KZ" dirty="0">
                <a:solidFill>
                  <a:srgbClr val="009900"/>
                </a:solidFill>
                <a:latin typeface="Academy KZ" panose="020B0603050302020204" pitchFamily="34" charset="0"/>
              </a:rPr>
              <a:t>хватает</a:t>
            </a:r>
            <a:r>
              <a:rPr lang="kk-KZ" dirty="0">
                <a:latin typeface="Academy KZ" panose="020B0603050302020204" pitchFamily="34" charset="0"/>
              </a:rPr>
              <a:t/>
            </a:r>
            <a:br>
              <a:rPr lang="kk-KZ" dirty="0">
                <a:latin typeface="Academy KZ" panose="020B0603050302020204" pitchFamily="34" charset="0"/>
              </a:rPr>
            </a:br>
            <a:r>
              <a:rPr lang="kk-KZ" dirty="0">
                <a:solidFill>
                  <a:srgbClr val="CC00FF"/>
                </a:solidFill>
                <a:latin typeface="Academy KZ" panose="020B0603050302020204" pitchFamily="34" charset="0"/>
              </a:rPr>
              <a:t>тары</a:t>
            </a:r>
            <a:r>
              <a:rPr lang="kk-KZ" dirty="0">
                <a:latin typeface="Academy KZ" panose="020B0603050302020204" pitchFamily="34" charset="0"/>
              </a:rPr>
              <a:t> - </a:t>
            </a:r>
            <a:r>
              <a:rPr lang="kk-KZ" dirty="0">
                <a:solidFill>
                  <a:srgbClr val="009900"/>
                </a:solidFill>
                <a:latin typeface="Academy KZ" panose="020B0603050302020204" pitchFamily="34" charset="0"/>
              </a:rPr>
              <a:t>пшено</a:t>
            </a:r>
            <a:endParaRPr lang="ru-RU" dirty="0">
              <a:solidFill>
                <a:srgbClr val="009900"/>
              </a:solidFill>
              <a:latin typeface="Academy KZ" panose="020B0603050302020204" pitchFamily="34" charset="0"/>
            </a:endParaRPr>
          </a:p>
          <a:p>
            <a:pPr marL="0" indent="0" algn="ctr">
              <a:buNone/>
            </a:pPr>
            <a:endParaRPr lang="ru-RU" dirty="0">
              <a:latin typeface="Academy KZ" panose="020B0603050302020204" pitchFamily="34" charset="0"/>
            </a:endParaRPr>
          </a:p>
        </p:txBody>
      </p:sp>
    </p:spTree>
    <p:extLst>
      <p:ext uri="{BB962C8B-B14F-4D97-AF65-F5344CB8AC3E}">
        <p14:creationId xmlns:p14="http://schemas.microsoft.com/office/powerpoint/2010/main" val="2100270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24544" y="980728"/>
            <a:ext cx="8229600" cy="1224136"/>
          </a:xfrm>
        </p:spPr>
        <p:txBody>
          <a:bodyPr>
            <a:normAutofit fontScale="90000"/>
          </a:bodyPr>
          <a:lstStyle/>
          <a:p>
            <a:r>
              <a:rPr lang="en-US" sz="6700" b="1" dirty="0" smtClean="0">
                <a:solidFill>
                  <a:srgbClr val="FF0000"/>
                </a:solidFill>
                <a:latin typeface="Academy KZ" panose="020B0603050302020204" pitchFamily="34" charset="0"/>
              </a:rPr>
              <a:t/>
            </a:r>
            <a:br>
              <a:rPr lang="en-US" sz="6700" b="1" dirty="0" smtClean="0">
                <a:solidFill>
                  <a:srgbClr val="FF0000"/>
                </a:solidFill>
                <a:latin typeface="Academy KZ" panose="020B0603050302020204" pitchFamily="34" charset="0"/>
              </a:rPr>
            </a:br>
            <a:r>
              <a:rPr lang="kk-KZ" sz="6700" b="1" dirty="0" smtClean="0">
                <a:solidFill>
                  <a:srgbClr val="FF0000"/>
                </a:solidFill>
                <a:latin typeface="Academy KZ" panose="020B0603050302020204" pitchFamily="34" charset="0"/>
              </a:rPr>
              <a:t>Мәтінмен </a:t>
            </a:r>
            <a:r>
              <a:rPr lang="kk-KZ" sz="6700" b="1" dirty="0">
                <a:solidFill>
                  <a:srgbClr val="FF0000"/>
                </a:solidFill>
                <a:latin typeface="Academy KZ" panose="020B0603050302020204" pitchFamily="34" charset="0"/>
              </a:rPr>
              <a:t>жұмыс</a:t>
            </a:r>
            <a:r>
              <a:rPr lang="ru-RU" sz="6700" dirty="0">
                <a:solidFill>
                  <a:srgbClr val="FF0000"/>
                </a:solidFill>
                <a:latin typeface="Academy KZ" panose="020B0603050302020204" pitchFamily="34" charset="0"/>
              </a:rPr>
              <a:t/>
            </a:r>
            <a:br>
              <a:rPr lang="ru-RU" sz="6700" dirty="0">
                <a:solidFill>
                  <a:srgbClr val="FF0000"/>
                </a:solidFill>
                <a:latin typeface="Academy KZ" panose="020B0603050302020204" pitchFamily="34" charset="0"/>
              </a:rPr>
            </a:br>
            <a:endParaRPr lang="ru-RU" dirty="0">
              <a:solidFill>
                <a:srgbClr val="FF0000"/>
              </a:solidFill>
              <a:latin typeface="Academy KZ" panose="020B0603050302020204" pitchFamily="34" charset="0"/>
            </a:endParaRPr>
          </a:p>
        </p:txBody>
      </p:sp>
      <p:sp>
        <p:nvSpPr>
          <p:cNvPr id="3" name="Объект 2"/>
          <p:cNvSpPr>
            <a:spLocks noGrp="1"/>
          </p:cNvSpPr>
          <p:nvPr>
            <p:ph idx="1"/>
          </p:nvPr>
        </p:nvSpPr>
        <p:spPr>
          <a:xfrm>
            <a:off x="765920" y="2780928"/>
            <a:ext cx="7139136" cy="2044824"/>
          </a:xfrm>
        </p:spPr>
        <p:txBody>
          <a:bodyPr>
            <a:normAutofit fontScale="92500" lnSpcReduction="20000"/>
          </a:bodyPr>
          <a:lstStyle/>
          <a:p>
            <a:pPr marL="0" indent="0" algn="ctr">
              <a:buNone/>
            </a:pPr>
            <a:r>
              <a:rPr lang="kk-KZ" sz="4000" b="1" dirty="0" smtClean="0">
                <a:latin typeface="Academy KZ" panose="020B0603050302020204" pitchFamily="34" charset="0"/>
              </a:rPr>
              <a:t>«</a:t>
            </a:r>
            <a:r>
              <a:rPr lang="kk-KZ" sz="4000" b="1" dirty="0">
                <a:latin typeface="Academy KZ" panose="020B0603050302020204" pitchFamily="34" charset="0"/>
              </a:rPr>
              <a:t>Рөлдік» ойын. </a:t>
            </a:r>
            <a:r>
              <a:rPr lang="kk-KZ" sz="4000" dirty="0">
                <a:latin typeface="Academy KZ" panose="020B0603050302020204" pitchFamily="34" charset="0"/>
              </a:rPr>
              <a:t>Ертегіні рөлге бөліп оқыту.</a:t>
            </a:r>
            <a:endParaRPr lang="ru-RU" sz="4000" dirty="0">
              <a:latin typeface="Academy KZ" panose="020B0603050302020204" pitchFamily="34" charset="0"/>
            </a:endParaRPr>
          </a:p>
          <a:p>
            <a:pPr marL="0" indent="0" algn="ctr">
              <a:buNone/>
            </a:pPr>
            <a:r>
              <a:rPr lang="kk-KZ" sz="4000" dirty="0">
                <a:latin typeface="Academy KZ" panose="020B0603050302020204" pitchFamily="34" charset="0"/>
              </a:rPr>
              <a:t>Оқушылар ертегіні рөлге бөліп оқиды</a:t>
            </a:r>
            <a:r>
              <a:rPr lang="kk-KZ" sz="4000" dirty="0" smtClean="0">
                <a:latin typeface="Academy KZ" panose="020B0603050302020204" pitchFamily="34" charset="0"/>
              </a:rPr>
              <a:t>.</a:t>
            </a:r>
            <a:endParaRPr lang="ru-RU" sz="4000" dirty="0">
              <a:latin typeface="Academy KZ" panose="020B0603050302020204" pitchFamily="34" charset="0"/>
            </a:endParaRPr>
          </a:p>
        </p:txBody>
      </p:sp>
    </p:spTree>
    <p:extLst>
      <p:ext uri="{BB962C8B-B14F-4D97-AF65-F5344CB8AC3E}">
        <p14:creationId xmlns:p14="http://schemas.microsoft.com/office/powerpoint/2010/main" val="245804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23528" y="1444442"/>
            <a:ext cx="7077472" cy="1070992"/>
          </a:xfrm>
        </p:spPr>
        <p:txBody>
          <a:bodyPr>
            <a:noAutofit/>
          </a:bodyPr>
          <a:lstStyle/>
          <a:p>
            <a:r>
              <a:rPr lang="en-US" sz="6000" b="1" dirty="0" smtClean="0">
                <a:solidFill>
                  <a:srgbClr val="FF0000"/>
                </a:solidFill>
                <a:latin typeface="Academy KZ" panose="020B0603050302020204" pitchFamily="34" charset="0"/>
              </a:rPr>
              <a:t/>
            </a:r>
            <a:br>
              <a:rPr lang="en-US" sz="6000" b="1" dirty="0" smtClean="0">
                <a:solidFill>
                  <a:srgbClr val="FF0000"/>
                </a:solidFill>
                <a:latin typeface="Academy KZ" panose="020B0603050302020204" pitchFamily="34" charset="0"/>
              </a:rPr>
            </a:br>
            <a:r>
              <a:rPr lang="kk-KZ" sz="6000" b="1" dirty="0" smtClean="0">
                <a:solidFill>
                  <a:srgbClr val="FF0000"/>
                </a:solidFill>
                <a:latin typeface="Academy KZ" panose="020B0603050302020204" pitchFamily="34" charset="0"/>
              </a:rPr>
              <a:t>«</a:t>
            </a:r>
            <a:r>
              <a:rPr lang="kk-KZ" sz="6000" b="1" dirty="0">
                <a:solidFill>
                  <a:srgbClr val="FF0000"/>
                </a:solidFill>
                <a:latin typeface="Academy KZ" panose="020B0603050302020204" pitchFamily="34" charset="0"/>
              </a:rPr>
              <a:t>Хикая картасы» әдісі</a:t>
            </a:r>
            <a:r>
              <a:rPr lang="kk-KZ" sz="6000" dirty="0">
                <a:solidFill>
                  <a:srgbClr val="FF0000"/>
                </a:solidFill>
                <a:latin typeface="Academy KZ" panose="020B0603050302020204" pitchFamily="34" charset="0"/>
              </a:rPr>
              <a:t> </a:t>
            </a:r>
            <a:r>
              <a:rPr lang="ru-RU" sz="6000" dirty="0">
                <a:solidFill>
                  <a:srgbClr val="FF0000"/>
                </a:solidFill>
                <a:latin typeface="Academy KZ" panose="020B0603050302020204" pitchFamily="34" charset="0"/>
              </a:rPr>
              <a:t/>
            </a:r>
            <a:br>
              <a:rPr lang="ru-RU" sz="6000" dirty="0">
                <a:solidFill>
                  <a:srgbClr val="FF0000"/>
                </a:solidFill>
                <a:latin typeface="Academy KZ" panose="020B0603050302020204" pitchFamily="34" charset="0"/>
              </a:rPr>
            </a:br>
            <a:endParaRPr lang="ru-RU" sz="6000" dirty="0">
              <a:solidFill>
                <a:srgbClr val="FF0000"/>
              </a:solidFill>
              <a:latin typeface="Academy KZ" panose="020B0603050302020204" pitchFamily="34" charset="0"/>
            </a:endParaRPr>
          </a:p>
        </p:txBody>
      </p:sp>
      <p:sp>
        <p:nvSpPr>
          <p:cNvPr id="3" name="Объект 2"/>
          <p:cNvSpPr>
            <a:spLocks noGrp="1"/>
          </p:cNvSpPr>
          <p:nvPr>
            <p:ph idx="1"/>
          </p:nvPr>
        </p:nvSpPr>
        <p:spPr>
          <a:xfrm>
            <a:off x="1173661" y="3446557"/>
            <a:ext cx="6779096" cy="1409328"/>
          </a:xfrm>
        </p:spPr>
        <p:txBody>
          <a:bodyPr>
            <a:normAutofit fontScale="85000" lnSpcReduction="10000"/>
          </a:bodyPr>
          <a:lstStyle/>
          <a:p>
            <a:pPr marL="0" indent="0" algn="ctr">
              <a:buNone/>
            </a:pPr>
            <a:r>
              <a:rPr lang="kk-KZ" sz="4000" dirty="0" smtClean="0">
                <a:solidFill>
                  <a:srgbClr val="7030A0"/>
                </a:solidFill>
                <a:latin typeface="Academy KZ" panose="020B0603050302020204" pitchFamily="34" charset="0"/>
              </a:rPr>
              <a:t>Оқушылар </a:t>
            </a:r>
            <a:r>
              <a:rPr lang="kk-KZ" sz="4000" dirty="0">
                <a:solidFill>
                  <a:srgbClr val="7030A0"/>
                </a:solidFill>
                <a:latin typeface="Academy KZ" panose="020B0603050302020204" pitchFamily="34" charset="0"/>
              </a:rPr>
              <a:t>ертегі желісін графикалық органайзерлер арқылы </a:t>
            </a:r>
            <a:r>
              <a:rPr lang="kk-KZ" sz="4000" dirty="0" smtClean="0">
                <a:solidFill>
                  <a:srgbClr val="7030A0"/>
                </a:solidFill>
                <a:latin typeface="Academy KZ" panose="020B0603050302020204" pitchFamily="34" charset="0"/>
              </a:rPr>
              <a:t>таныстырады.</a:t>
            </a:r>
          </a:p>
        </p:txBody>
      </p:sp>
    </p:spTree>
    <p:extLst>
      <p:ext uri="{BB962C8B-B14F-4D97-AF65-F5344CB8AC3E}">
        <p14:creationId xmlns:p14="http://schemas.microsoft.com/office/powerpoint/2010/main" val="3897660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827584" y="734479"/>
            <a:ext cx="5915000" cy="1066130"/>
          </a:xfrm>
        </p:spPr>
        <p:txBody>
          <a:bodyPr>
            <a:normAutofit/>
          </a:bodyPr>
          <a:lstStyle/>
          <a:p>
            <a:r>
              <a:rPr lang="kk-KZ" sz="4800" b="1" dirty="0">
                <a:solidFill>
                  <a:srgbClr val="FF0000"/>
                </a:solidFill>
                <a:latin typeface="Academy KZ" panose="020B0603050302020204" pitchFamily="34" charset="0"/>
              </a:rPr>
              <a:t>«Сәйкестендіру» әдісі. </a:t>
            </a:r>
            <a:endParaRPr lang="ru-RU" sz="3600" dirty="0">
              <a:solidFill>
                <a:srgbClr val="FF0000"/>
              </a:solidFill>
              <a:latin typeface="Academy KZ" panose="020B0603050302020204" pitchFamily="34" charset="0"/>
            </a:endParaRPr>
          </a:p>
        </p:txBody>
      </p:sp>
      <p:sp>
        <p:nvSpPr>
          <p:cNvPr id="3" name="Объект 2"/>
          <p:cNvSpPr>
            <a:spLocks noGrp="1"/>
          </p:cNvSpPr>
          <p:nvPr>
            <p:ph idx="1"/>
          </p:nvPr>
        </p:nvSpPr>
        <p:spPr>
          <a:xfrm>
            <a:off x="827584" y="1628800"/>
            <a:ext cx="7344816" cy="4608512"/>
          </a:xfrm>
        </p:spPr>
        <p:txBody>
          <a:bodyPr>
            <a:noAutofit/>
          </a:bodyPr>
          <a:lstStyle/>
          <a:p>
            <a:pPr marL="0" indent="0" fontAlgn="base">
              <a:buNone/>
            </a:pPr>
            <a:r>
              <a:rPr lang="kk-KZ" sz="3600" b="1" dirty="0" smtClean="0">
                <a:solidFill>
                  <a:srgbClr val="002060"/>
                </a:solidFill>
                <a:latin typeface="Academy KZ" panose="020B0603050302020204" pitchFamily="34" charset="0"/>
              </a:rPr>
              <a:t>Мысық </a:t>
            </a:r>
            <a:r>
              <a:rPr lang="kk-KZ" sz="3600" b="1" dirty="0">
                <a:solidFill>
                  <a:srgbClr val="002060"/>
                </a:solidFill>
                <a:latin typeface="Academy KZ" panose="020B0603050302020204" pitchFamily="34" charset="0"/>
              </a:rPr>
              <a:t>қайсысынан не алады? </a:t>
            </a:r>
            <a:endParaRPr lang="ru-RU" sz="3600" b="1" dirty="0">
              <a:solidFill>
                <a:srgbClr val="00206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Сиыр </a:t>
            </a:r>
            <a:r>
              <a:rPr lang="kk-KZ" sz="3600" dirty="0">
                <a:latin typeface="Academy KZ" panose="020B0603050302020204" pitchFamily="34" charset="0"/>
              </a:rPr>
              <a:t>                        </a:t>
            </a:r>
            <a:r>
              <a:rPr lang="kk-KZ" sz="3600" dirty="0">
                <a:solidFill>
                  <a:srgbClr val="00B050"/>
                </a:solidFill>
                <a:latin typeface="Academy KZ" panose="020B0603050302020204" pitchFamily="34" charset="0"/>
              </a:rPr>
              <a:t>Тары</a:t>
            </a:r>
            <a:endParaRPr lang="ru-RU" sz="3600" dirty="0">
              <a:solidFill>
                <a:srgbClr val="00B05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Тауық</a:t>
            </a:r>
            <a:r>
              <a:rPr lang="kk-KZ" sz="3600" dirty="0">
                <a:latin typeface="Academy KZ" panose="020B0603050302020204" pitchFamily="34" charset="0"/>
              </a:rPr>
              <a:t>                        </a:t>
            </a:r>
            <a:r>
              <a:rPr lang="kk-KZ" sz="3600" dirty="0">
                <a:solidFill>
                  <a:srgbClr val="00B050"/>
                </a:solidFill>
                <a:latin typeface="Academy KZ" panose="020B0603050302020204" pitchFamily="34" charset="0"/>
              </a:rPr>
              <a:t>Сағыз</a:t>
            </a:r>
            <a:endParaRPr lang="ru-RU" sz="3600" dirty="0">
              <a:solidFill>
                <a:srgbClr val="00B05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Ағаш</a:t>
            </a:r>
            <a:r>
              <a:rPr lang="kk-KZ" sz="3600" dirty="0">
                <a:latin typeface="Academy KZ" panose="020B0603050302020204" pitchFamily="34" charset="0"/>
              </a:rPr>
              <a:t>                         </a:t>
            </a:r>
            <a:r>
              <a:rPr lang="kk-KZ" sz="3600" dirty="0">
                <a:solidFill>
                  <a:srgbClr val="00B050"/>
                </a:solidFill>
                <a:latin typeface="Academy KZ" panose="020B0603050302020204" pitchFamily="34" charset="0"/>
              </a:rPr>
              <a:t>Су</a:t>
            </a:r>
            <a:endParaRPr lang="ru-RU" sz="3600" dirty="0">
              <a:solidFill>
                <a:srgbClr val="00B05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Дүкенші   </a:t>
            </a:r>
            <a:r>
              <a:rPr lang="kk-KZ" sz="3600" dirty="0">
                <a:latin typeface="Academy KZ" panose="020B0603050302020204" pitchFamily="34" charset="0"/>
              </a:rPr>
              <a:t>                 </a:t>
            </a:r>
            <a:r>
              <a:rPr lang="en-US" sz="3600" dirty="0" smtClean="0">
                <a:latin typeface="Academy KZ" panose="020B0603050302020204" pitchFamily="34" charset="0"/>
              </a:rPr>
              <a:t>  </a:t>
            </a:r>
            <a:r>
              <a:rPr lang="kk-KZ" sz="3600" dirty="0" smtClean="0">
                <a:solidFill>
                  <a:srgbClr val="00B050"/>
                </a:solidFill>
                <a:latin typeface="Academy KZ" panose="020B0603050302020204" pitchFamily="34" charset="0"/>
              </a:rPr>
              <a:t>Сүт</a:t>
            </a:r>
            <a:endParaRPr lang="ru-RU" sz="3600" dirty="0">
              <a:solidFill>
                <a:srgbClr val="00B05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Қыздар </a:t>
            </a:r>
            <a:r>
              <a:rPr lang="kk-KZ" sz="3600" dirty="0">
                <a:latin typeface="Academy KZ" panose="020B0603050302020204" pitchFamily="34" charset="0"/>
              </a:rPr>
              <a:t>                     </a:t>
            </a:r>
            <a:r>
              <a:rPr lang="en-US" sz="3600" dirty="0" smtClean="0">
                <a:latin typeface="Academy KZ" panose="020B0603050302020204" pitchFamily="34" charset="0"/>
              </a:rPr>
              <a:t> </a:t>
            </a:r>
            <a:r>
              <a:rPr lang="kk-KZ" sz="3600" dirty="0" smtClean="0">
                <a:solidFill>
                  <a:srgbClr val="00B050"/>
                </a:solidFill>
                <a:latin typeface="Academy KZ" panose="020B0603050302020204" pitchFamily="34" charset="0"/>
              </a:rPr>
              <a:t>Жапырақ</a:t>
            </a:r>
            <a:endParaRPr lang="ru-RU" sz="3600" dirty="0">
              <a:solidFill>
                <a:srgbClr val="00B050"/>
              </a:solidFill>
              <a:latin typeface="Academy KZ" panose="020B0603050302020204" pitchFamily="34" charset="0"/>
            </a:endParaRPr>
          </a:p>
          <a:p>
            <a:pPr marL="0" indent="0" fontAlgn="base">
              <a:buNone/>
            </a:pPr>
            <a:r>
              <a:rPr lang="kk-KZ" sz="3600" dirty="0">
                <a:solidFill>
                  <a:srgbClr val="7030A0"/>
                </a:solidFill>
                <a:latin typeface="Academy KZ" panose="020B0603050302020204" pitchFamily="34" charset="0"/>
              </a:rPr>
              <a:t>Тышқан  </a:t>
            </a:r>
            <a:r>
              <a:rPr lang="kk-KZ" sz="3600" dirty="0">
                <a:latin typeface="Academy KZ" panose="020B0603050302020204" pitchFamily="34" charset="0"/>
              </a:rPr>
              <a:t>                   </a:t>
            </a:r>
            <a:r>
              <a:rPr lang="en-US" sz="3600" dirty="0" smtClean="0">
                <a:latin typeface="Academy KZ" panose="020B0603050302020204" pitchFamily="34" charset="0"/>
              </a:rPr>
              <a:t> </a:t>
            </a:r>
            <a:r>
              <a:rPr lang="kk-KZ" sz="3600" dirty="0" smtClean="0">
                <a:solidFill>
                  <a:srgbClr val="00B050"/>
                </a:solidFill>
                <a:latin typeface="Academy KZ" panose="020B0603050302020204" pitchFamily="34" charset="0"/>
              </a:rPr>
              <a:t>Жұмыртқа</a:t>
            </a:r>
            <a:endParaRPr lang="ru-RU" sz="3600" dirty="0">
              <a:solidFill>
                <a:srgbClr val="00B050"/>
              </a:solidFill>
              <a:latin typeface="Academy KZ" panose="020B0603050302020204" pitchFamily="34" charset="0"/>
            </a:endParaRPr>
          </a:p>
          <a:p>
            <a:pPr marL="0" indent="0">
              <a:buNone/>
            </a:pPr>
            <a:endParaRPr lang="ru-RU" sz="3600" dirty="0">
              <a:latin typeface="Academy KZ" panose="020B0603050302020204" pitchFamily="34" charset="0"/>
            </a:endParaRPr>
          </a:p>
        </p:txBody>
      </p:sp>
    </p:spTree>
    <p:extLst>
      <p:ext uri="{BB962C8B-B14F-4D97-AF65-F5344CB8AC3E}">
        <p14:creationId xmlns:p14="http://schemas.microsoft.com/office/powerpoint/2010/main" val="2230097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ÐÐ°ÑÑÐ¸Ð½ÐºÐ¸ Ð¿Ð¾ Ð·Ð°Ð¿ÑÐ¾ÑÑ ÑÐ¾Ð½Ñ Ð´Ð»Ñ Ð¿ÑÐµÐ·ÐµÐ½ÑÐ°ÑÐ¸Ð¹ Ð´Ð»Ñ Ð´ÐµÑÑÐºÐ¾Ð³Ð¾ ÑÐ°Ð´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82" y="-27384"/>
            <a:ext cx="9161582"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324544" y="908720"/>
            <a:ext cx="8229600" cy="1143000"/>
          </a:xfrm>
        </p:spPr>
        <p:txBody>
          <a:bodyPr>
            <a:normAutofit fontScale="90000"/>
          </a:bodyPr>
          <a:lstStyle/>
          <a:p>
            <a:r>
              <a:rPr lang="en-US" sz="6700" b="1" dirty="0" smtClean="0">
                <a:solidFill>
                  <a:srgbClr val="FF0000"/>
                </a:solidFill>
                <a:latin typeface="Academy KZ" panose="020B0603050302020204" pitchFamily="34" charset="0"/>
              </a:rPr>
              <a:t/>
            </a:r>
            <a:br>
              <a:rPr lang="en-US" sz="6700" b="1" dirty="0" smtClean="0">
                <a:solidFill>
                  <a:srgbClr val="FF0000"/>
                </a:solidFill>
                <a:latin typeface="Academy KZ" panose="020B0603050302020204" pitchFamily="34" charset="0"/>
              </a:rPr>
            </a:br>
            <a:r>
              <a:rPr lang="kk-KZ" sz="6700" b="1" dirty="0" smtClean="0">
                <a:solidFill>
                  <a:srgbClr val="FF0000"/>
                </a:solidFill>
                <a:latin typeface="Academy KZ" panose="020B0603050302020204" pitchFamily="34" charset="0"/>
              </a:rPr>
              <a:t>Дәптермен </a:t>
            </a:r>
            <a:r>
              <a:rPr lang="kk-KZ" sz="6700" b="1" dirty="0">
                <a:solidFill>
                  <a:srgbClr val="FF0000"/>
                </a:solidFill>
                <a:latin typeface="Academy KZ" panose="020B0603050302020204" pitchFamily="34" charset="0"/>
              </a:rPr>
              <a:t>жұмыс</a:t>
            </a:r>
            <a:r>
              <a:rPr lang="ru-RU" sz="6700" dirty="0">
                <a:solidFill>
                  <a:srgbClr val="FF0000"/>
                </a:solidFill>
                <a:latin typeface="Academy KZ" panose="020B0603050302020204" pitchFamily="34" charset="0"/>
              </a:rPr>
              <a:t/>
            </a:r>
            <a:br>
              <a:rPr lang="ru-RU" sz="6700" dirty="0">
                <a:solidFill>
                  <a:srgbClr val="FF0000"/>
                </a:solidFill>
                <a:latin typeface="Academy KZ" panose="020B0603050302020204" pitchFamily="34" charset="0"/>
              </a:rPr>
            </a:br>
            <a:endParaRPr lang="ru-RU" dirty="0">
              <a:solidFill>
                <a:srgbClr val="FF0000"/>
              </a:solidFill>
              <a:latin typeface="Academy KZ" panose="020B0603050302020204" pitchFamily="34" charset="0"/>
            </a:endParaRPr>
          </a:p>
        </p:txBody>
      </p:sp>
      <p:sp>
        <p:nvSpPr>
          <p:cNvPr id="3" name="Объект 2"/>
          <p:cNvSpPr>
            <a:spLocks noGrp="1"/>
          </p:cNvSpPr>
          <p:nvPr>
            <p:ph idx="1"/>
          </p:nvPr>
        </p:nvSpPr>
        <p:spPr>
          <a:xfrm>
            <a:off x="827584" y="2636913"/>
            <a:ext cx="7344816" cy="2088232"/>
          </a:xfrm>
        </p:spPr>
        <p:txBody>
          <a:bodyPr>
            <a:normAutofit/>
          </a:bodyPr>
          <a:lstStyle/>
          <a:p>
            <a:pPr marL="0" indent="0" algn="ctr">
              <a:buNone/>
            </a:pPr>
            <a:r>
              <a:rPr lang="kk-KZ" sz="4000" b="1" dirty="0" smtClean="0">
                <a:solidFill>
                  <a:srgbClr val="002060"/>
                </a:solidFill>
                <a:latin typeface="Academy KZ" panose="020B0603050302020204" pitchFamily="34" charset="0"/>
              </a:rPr>
              <a:t>Жеке </a:t>
            </a:r>
            <a:r>
              <a:rPr lang="kk-KZ" sz="4000" b="1" dirty="0">
                <a:solidFill>
                  <a:srgbClr val="002060"/>
                </a:solidFill>
                <a:latin typeface="Academy KZ" panose="020B0603050302020204" pitchFamily="34" charset="0"/>
              </a:rPr>
              <a:t>жұмыс. </a:t>
            </a:r>
            <a:r>
              <a:rPr lang="kk-KZ" sz="4000" dirty="0">
                <a:latin typeface="Academy KZ" panose="020B0603050302020204" pitchFamily="34" charset="0"/>
              </a:rPr>
              <a:t>Сұраққа дұрыс жауап беріп, жазыңыз. Қазақ тіліне тән дыбыстарды атаңдар. </a:t>
            </a:r>
            <a:endParaRPr lang="ru-RU" sz="4000" dirty="0">
              <a:latin typeface="Academy KZ" panose="020B0603050302020204" pitchFamily="34" charset="0"/>
            </a:endParaRPr>
          </a:p>
          <a:p>
            <a:pPr marL="0" indent="0" algn="ctr">
              <a:buNone/>
            </a:pPr>
            <a:endParaRPr lang="ru-RU" sz="4000" dirty="0">
              <a:latin typeface="Academy KZ" panose="020B0603050302020204" pitchFamily="34" charset="0"/>
            </a:endParaRPr>
          </a:p>
        </p:txBody>
      </p:sp>
    </p:spTree>
    <p:extLst>
      <p:ext uri="{BB962C8B-B14F-4D97-AF65-F5344CB8AC3E}">
        <p14:creationId xmlns:p14="http://schemas.microsoft.com/office/powerpoint/2010/main" val="17208555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194</Words>
  <Application>Microsoft Office PowerPoint</Application>
  <PresentationFormat>Экран (4:3)</PresentationFormat>
  <Paragraphs>55</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Academy KZ</vt:lpstr>
      <vt:lpstr>Arial</vt:lpstr>
      <vt:lpstr>Calibri</vt:lpstr>
      <vt:lpstr>Times New Roman</vt:lpstr>
      <vt:lpstr>Тема Office</vt:lpstr>
      <vt:lpstr>Мақта қыз бен мысық</vt:lpstr>
      <vt:lpstr>Сабаққа негізделген оқу мақсаты: 1.1.4.1 Мұғалімнің көмегімен тыңдаған материалдардың кім/не туралы екенін түсіну. 1.3.3.1.  Мәтіннің жанрын (өлең, ертегі, жұмбақ, жаңылтпаш, санамақ және т.б) екенін ажырату. 1.3.5.1. Мұғалімнің көмегімен қажетті ақпараттарды иллюстрациялы шағын мәтіндерден тауып алу. 1.5.1.5. Мұғалім көмегімен сөйлемдегі сөздердің орын тәртібін сақтап  құрастыру.</vt:lpstr>
      <vt:lpstr>Бағалау критерийі: 1. Тыңдалған мәтіннің мазмұнын түсіне біледі.  2. Ертегі кейіпкерлерін атай алады. 3. Ертегі мазмұнын айта алады.</vt:lpstr>
      <vt:lpstr>Презентация PowerPoint</vt:lpstr>
      <vt:lpstr> Сөздікпен жұмыс: </vt:lpstr>
      <vt:lpstr> Мәтінмен жұмыс </vt:lpstr>
      <vt:lpstr> «Хикая картасы» әдісі  </vt:lpstr>
      <vt:lpstr>«Сәйкестендіру» әдісі. </vt:lpstr>
      <vt:lpstr> Дәптермен жұмыс </vt:lpstr>
      <vt:lpstr>Презентация PowerPoint</vt:lpstr>
      <vt:lpstr> «Дұрыс-дұрыс емес»  әдісі </vt:lpstr>
      <vt:lpstr>Презентация PowerPoint</vt:lpstr>
      <vt:lpstr> «Сәлемдеме жіберіңіз»  әдісі                                                     </vt:lpstr>
      <vt:lpstr> «Бағдаршам» әдісі. «Бағдаршам» арқылы өзінің сабақтағы жұмысына баға беру.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Мақта қыз бен мысық</dc:title>
  <dc:creator>Елдос</dc:creator>
  <cp:lastModifiedBy>Елдос</cp:lastModifiedBy>
  <cp:revision>8</cp:revision>
  <dcterms:created xsi:type="dcterms:W3CDTF">2018-03-15T03:45:24Z</dcterms:created>
  <dcterms:modified xsi:type="dcterms:W3CDTF">2018-03-15T05:02:31Z</dcterms:modified>
</cp:coreProperties>
</file>