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511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5038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90344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081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475028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8747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597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0877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62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377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914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716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6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594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819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435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143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772816"/>
            <a:ext cx="8424936" cy="2304256"/>
          </a:xfrm>
        </p:spPr>
        <p:txBody>
          <a:bodyPr>
            <a:noAutofit/>
          </a:bodyPr>
          <a:lstStyle/>
          <a:p>
            <a:pPr algn="ctr"/>
            <a:r>
              <a:rPr lang="kk-KZ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cademy KZ" panose="020B0603050302020204" pitchFamily="34" charset="0"/>
              </a:rPr>
              <a:t>Сабақтың тақырыбы: </a:t>
            </a:r>
            <a:r>
              <a:rPr lang="kk-KZ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cademy KZ" panose="020B0603050302020204" pitchFamily="34" charset="0"/>
              </a:rPr>
              <a:t>Айлар</a:t>
            </a:r>
            <a:endParaRPr lang="ru-RU" sz="66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cademy KZ" panose="020B06030503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07904" y="4797152"/>
            <a:ext cx="3240360" cy="985664"/>
          </a:xfrm>
        </p:spPr>
        <p:txBody>
          <a:bodyPr>
            <a:normAutofit/>
          </a:bodyPr>
          <a:lstStyle/>
          <a:p>
            <a:r>
              <a:rPr lang="kk-KZ" sz="4000" b="1" dirty="0">
                <a:solidFill>
                  <a:srgbClr val="00B050"/>
                </a:solidFill>
                <a:latin typeface="Academy KZ" panose="020B0603050302020204" pitchFamily="34" charset="0"/>
              </a:rPr>
              <a:t>4</a:t>
            </a:r>
            <a:r>
              <a:rPr lang="kk-KZ" sz="4000" b="1" dirty="0" smtClean="0">
                <a:solidFill>
                  <a:srgbClr val="00B050"/>
                </a:solidFill>
                <a:latin typeface="Academy KZ" panose="020B0603050302020204" pitchFamily="34" charset="0"/>
              </a:rPr>
              <a:t> «Б» сынып</a:t>
            </a:r>
            <a:endParaRPr lang="ru-RU" sz="4000" b="1" dirty="0">
              <a:solidFill>
                <a:srgbClr val="00B050"/>
              </a:solidFill>
              <a:latin typeface="Academy KZ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727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556792"/>
            <a:ext cx="7704856" cy="4392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4000" b="1" dirty="0">
                <a:solidFill>
                  <a:srgbClr val="FF0000"/>
                </a:solidFill>
                <a:latin typeface="Academy KZ" panose="020B0603050302020204" pitchFamily="34" charset="0"/>
              </a:rPr>
              <a:t>Критерий:  </a:t>
            </a:r>
            <a:endParaRPr lang="ru-RU" sz="4000" dirty="0">
              <a:solidFill>
                <a:srgbClr val="FF0000"/>
              </a:solidFill>
              <a:latin typeface="Academy KZ" panose="020B0603050302020204" pitchFamily="34" charset="0"/>
            </a:endParaRPr>
          </a:p>
          <a:p>
            <a:pPr marL="0" indent="0">
              <a:buNone/>
            </a:pPr>
            <a:r>
              <a:rPr lang="kk-KZ" sz="4000" dirty="0">
                <a:solidFill>
                  <a:srgbClr val="00B0F0"/>
                </a:solidFill>
                <a:latin typeface="Academy KZ" panose="020B0603050302020204" pitchFamily="34" charset="0"/>
              </a:rPr>
              <a:t>1. Аудиторияда  өзін – өзі ұстай  білу.</a:t>
            </a:r>
            <a:endParaRPr lang="ru-RU" sz="4000" dirty="0">
              <a:solidFill>
                <a:srgbClr val="00B0F0"/>
              </a:solidFill>
              <a:latin typeface="Academy KZ" panose="020B0603050302020204" pitchFamily="34" charset="0"/>
            </a:endParaRPr>
          </a:p>
          <a:p>
            <a:pPr marL="0" indent="0">
              <a:buNone/>
            </a:pPr>
            <a:r>
              <a:rPr lang="kk-KZ" sz="4000" dirty="0">
                <a:solidFill>
                  <a:srgbClr val="00B0F0"/>
                </a:solidFill>
                <a:latin typeface="Academy KZ" panose="020B0603050302020204" pitchFamily="34" charset="0"/>
              </a:rPr>
              <a:t>2. Жұмыстың көркемдігі.</a:t>
            </a:r>
            <a:endParaRPr lang="ru-RU" sz="4000" dirty="0">
              <a:solidFill>
                <a:srgbClr val="00B0F0"/>
              </a:solidFill>
              <a:latin typeface="Academy KZ" panose="020B0603050302020204" pitchFamily="34" charset="0"/>
            </a:endParaRPr>
          </a:p>
          <a:p>
            <a:pPr marL="0" indent="0">
              <a:buNone/>
            </a:pPr>
            <a:r>
              <a:rPr lang="kk-KZ" sz="4000" dirty="0">
                <a:solidFill>
                  <a:srgbClr val="00B0F0"/>
                </a:solidFill>
                <a:latin typeface="Academy KZ" panose="020B0603050302020204" pitchFamily="34" charset="0"/>
              </a:rPr>
              <a:t>3. Сөз саптауы.</a:t>
            </a:r>
            <a:endParaRPr lang="ru-RU" sz="4000" dirty="0">
              <a:solidFill>
                <a:srgbClr val="00B0F0"/>
              </a:solidFill>
              <a:latin typeface="Academy KZ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779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188640"/>
            <a:ext cx="6347713" cy="1019200"/>
          </a:xfrm>
        </p:spPr>
        <p:txBody>
          <a:bodyPr>
            <a:normAutofit/>
          </a:bodyPr>
          <a:lstStyle/>
          <a:p>
            <a:pPr algn="ctr"/>
            <a:r>
              <a:rPr lang="kk-KZ" sz="6000" b="1" dirty="0">
                <a:solidFill>
                  <a:srgbClr val="0070C0"/>
                </a:solidFill>
                <a:latin typeface="Academy KZ" panose="020B0603050302020204" pitchFamily="34" charset="0"/>
              </a:rPr>
              <a:t>Сергіту сәті </a:t>
            </a:r>
            <a:endParaRPr lang="ru-RU" sz="6000" dirty="0">
              <a:solidFill>
                <a:srgbClr val="0070C0"/>
              </a:solidFill>
              <a:latin typeface="Academy KZ" panose="020B06030503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1412776"/>
            <a:ext cx="6626697" cy="510148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kk-KZ" sz="3200" dirty="0" smtClean="0">
                <a:solidFill>
                  <a:srgbClr val="00B050"/>
                </a:solidFill>
                <a:latin typeface="Academy KZ" panose="020B0603050302020204" pitchFamily="34" charset="0"/>
              </a:rPr>
              <a:t>Тереңдет </a:t>
            </a:r>
            <a:r>
              <a:rPr lang="kk-KZ" sz="3200" dirty="0">
                <a:solidFill>
                  <a:srgbClr val="00B050"/>
                </a:solidFill>
                <a:latin typeface="Academy KZ" panose="020B0603050302020204" pitchFamily="34" charset="0"/>
              </a:rPr>
              <a:t>ойыңды,</a:t>
            </a:r>
            <a:endParaRPr lang="ru-RU" sz="3200" dirty="0">
              <a:solidFill>
                <a:srgbClr val="00B050"/>
              </a:solidFill>
              <a:latin typeface="Academy KZ" panose="020B0603050302020204" pitchFamily="34" charset="0"/>
            </a:endParaRPr>
          </a:p>
          <a:p>
            <a:pPr marL="0" indent="0" algn="ctr">
              <a:buNone/>
            </a:pPr>
            <a:r>
              <a:rPr lang="kk-KZ" sz="3200" dirty="0">
                <a:solidFill>
                  <a:srgbClr val="00B050"/>
                </a:solidFill>
                <a:latin typeface="Academy KZ" panose="020B0603050302020204" pitchFamily="34" charset="0"/>
              </a:rPr>
              <a:t>Тiк ұста бойыңды.</a:t>
            </a:r>
            <a:endParaRPr lang="ru-RU" sz="3200" dirty="0">
              <a:solidFill>
                <a:srgbClr val="00B050"/>
              </a:solidFill>
              <a:latin typeface="Academy KZ" panose="020B0603050302020204" pitchFamily="34" charset="0"/>
            </a:endParaRPr>
          </a:p>
          <a:p>
            <a:pPr marL="0" indent="0" algn="ctr">
              <a:buNone/>
            </a:pPr>
            <a:r>
              <a:rPr lang="kk-KZ" sz="3200" dirty="0">
                <a:solidFill>
                  <a:srgbClr val="00B050"/>
                </a:solidFill>
                <a:latin typeface="Academy KZ" panose="020B0603050302020204" pitchFamily="34" charset="0"/>
              </a:rPr>
              <a:t>Құстарға ұқсайық,</a:t>
            </a:r>
            <a:endParaRPr lang="ru-RU" sz="3200" dirty="0">
              <a:solidFill>
                <a:srgbClr val="00B050"/>
              </a:solidFill>
              <a:latin typeface="Academy KZ" panose="020B0603050302020204" pitchFamily="34" charset="0"/>
            </a:endParaRPr>
          </a:p>
          <a:p>
            <a:pPr marL="0" indent="0" algn="ctr">
              <a:buNone/>
            </a:pPr>
            <a:r>
              <a:rPr lang="kk-KZ" sz="3200" dirty="0">
                <a:solidFill>
                  <a:srgbClr val="00B050"/>
                </a:solidFill>
                <a:latin typeface="Academy KZ" panose="020B0603050302020204" pitchFamily="34" charset="0"/>
              </a:rPr>
              <a:t>Қалықтап ұшайық.</a:t>
            </a:r>
            <a:endParaRPr lang="ru-RU" sz="3200" dirty="0">
              <a:solidFill>
                <a:srgbClr val="00B050"/>
              </a:solidFill>
              <a:latin typeface="Academy KZ" panose="020B0603050302020204" pitchFamily="34" charset="0"/>
            </a:endParaRPr>
          </a:p>
          <a:p>
            <a:pPr marL="0" indent="0" algn="ctr">
              <a:buNone/>
            </a:pPr>
            <a:r>
              <a:rPr lang="kk-KZ" sz="3200" dirty="0">
                <a:solidFill>
                  <a:srgbClr val="00B050"/>
                </a:solidFill>
                <a:latin typeface="Academy KZ" panose="020B0603050302020204" pitchFamily="34" charset="0"/>
              </a:rPr>
              <a:t>Шық алға оң қанат,</a:t>
            </a:r>
            <a:endParaRPr lang="ru-RU" sz="3200" dirty="0">
              <a:solidFill>
                <a:srgbClr val="00B050"/>
              </a:solidFill>
              <a:latin typeface="Academy KZ" panose="020B0603050302020204" pitchFamily="34" charset="0"/>
            </a:endParaRPr>
          </a:p>
          <a:p>
            <a:pPr marL="0" indent="0" algn="ctr">
              <a:buNone/>
            </a:pPr>
            <a:r>
              <a:rPr lang="kk-KZ" sz="3200" dirty="0">
                <a:solidFill>
                  <a:srgbClr val="00B050"/>
                </a:solidFill>
                <a:latin typeface="Academy KZ" panose="020B0603050302020204" pitchFamily="34" charset="0"/>
              </a:rPr>
              <a:t>Шық алға сол қанат,</a:t>
            </a:r>
            <a:endParaRPr lang="ru-RU" sz="3200" dirty="0">
              <a:solidFill>
                <a:srgbClr val="00B050"/>
              </a:solidFill>
              <a:latin typeface="Academy KZ" panose="020B0603050302020204" pitchFamily="34" charset="0"/>
            </a:endParaRPr>
          </a:p>
          <a:p>
            <a:pPr marL="0" indent="0" algn="ctr">
              <a:buNone/>
            </a:pPr>
            <a:r>
              <a:rPr lang="kk-KZ" sz="3200" dirty="0">
                <a:solidFill>
                  <a:srgbClr val="00B050"/>
                </a:solidFill>
                <a:latin typeface="Academy KZ" panose="020B0603050302020204" pitchFamily="34" charset="0"/>
              </a:rPr>
              <a:t>Шаршаған кездерде</a:t>
            </a:r>
            <a:endParaRPr lang="ru-RU" sz="3200" dirty="0">
              <a:solidFill>
                <a:srgbClr val="00B050"/>
              </a:solidFill>
              <a:latin typeface="Academy KZ" panose="020B0603050302020204" pitchFamily="34" charset="0"/>
            </a:endParaRPr>
          </a:p>
          <a:p>
            <a:pPr marL="0" indent="0" algn="ctr">
              <a:buNone/>
            </a:pPr>
            <a:r>
              <a:rPr lang="kk-KZ" sz="3200" dirty="0">
                <a:solidFill>
                  <a:srgbClr val="00B050"/>
                </a:solidFill>
                <a:latin typeface="Academy KZ" panose="020B0603050302020204" pitchFamily="34" charset="0"/>
              </a:rPr>
              <a:t>Қонайық жорғалап</a:t>
            </a:r>
            <a:r>
              <a:rPr lang="kk-KZ" sz="3200" b="1" dirty="0">
                <a:solidFill>
                  <a:srgbClr val="00B050"/>
                </a:solidFill>
                <a:latin typeface="Academy KZ" panose="020B0603050302020204" pitchFamily="34" charset="0"/>
              </a:rPr>
              <a:t>.</a:t>
            </a:r>
            <a:endParaRPr lang="ru-RU" sz="3200" dirty="0">
              <a:solidFill>
                <a:srgbClr val="00B050"/>
              </a:solidFill>
              <a:latin typeface="Academy KZ" panose="020B0603050302020204" pitchFamily="34" charset="0"/>
            </a:endParaRPr>
          </a:p>
          <a:p>
            <a:pPr marL="0" indent="0" algn="ctr">
              <a:buNone/>
            </a:pPr>
            <a:endParaRPr lang="ru-RU" sz="3200" dirty="0">
              <a:solidFill>
                <a:srgbClr val="00B050"/>
              </a:solidFill>
              <a:latin typeface="Academy KZ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067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6779096" cy="1143000"/>
          </a:xfrm>
        </p:spPr>
        <p:txBody>
          <a:bodyPr>
            <a:noAutofit/>
          </a:bodyPr>
          <a:lstStyle/>
          <a:p>
            <a:pPr algn="ctr"/>
            <a:r>
              <a:rPr lang="kk-KZ" b="1" dirty="0">
                <a:solidFill>
                  <a:srgbClr val="FF0000"/>
                </a:solidFill>
                <a:latin typeface="Academy KZ" panose="020B0603050302020204" pitchFamily="34" charset="0"/>
              </a:rPr>
              <a:t>3 – тапсырма.  </a:t>
            </a:r>
            <a:r>
              <a:rPr lang="kk-KZ" b="1" dirty="0">
                <a:solidFill>
                  <a:srgbClr val="00B050"/>
                </a:solidFill>
                <a:latin typeface="Academy KZ" panose="020B0603050302020204" pitchFamily="34" charset="0"/>
              </a:rPr>
              <a:t>Жұптық  жұмыс.  «Екі дұрыс, бір бұрыс» </a:t>
            </a:r>
            <a:r>
              <a:rPr lang="kk-KZ" b="1" dirty="0" smtClean="0">
                <a:solidFill>
                  <a:srgbClr val="00B050"/>
                </a:solidFill>
                <a:latin typeface="Academy KZ" panose="020B0603050302020204" pitchFamily="34" charset="0"/>
              </a:rPr>
              <a:t>әдісі</a:t>
            </a:r>
            <a:endParaRPr lang="ru-RU" dirty="0">
              <a:solidFill>
                <a:srgbClr val="00B050"/>
              </a:solidFill>
              <a:latin typeface="Academy KZ" panose="020B06030503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92896"/>
            <a:ext cx="7211144" cy="2736304"/>
          </a:xfrm>
        </p:spPr>
        <p:txBody>
          <a:bodyPr/>
          <a:lstStyle/>
          <a:p>
            <a:pPr marL="0" indent="0" algn="ctr">
              <a:buNone/>
            </a:pPr>
            <a:r>
              <a:rPr lang="kk-KZ" sz="4000" dirty="0" smtClean="0">
                <a:solidFill>
                  <a:srgbClr val="00B0F0"/>
                </a:solidFill>
                <a:latin typeface="Academy KZ" panose="020B0603050302020204" pitchFamily="34" charset="0"/>
              </a:rPr>
              <a:t>Мәтін </a:t>
            </a:r>
            <a:r>
              <a:rPr lang="kk-KZ" sz="4000" dirty="0">
                <a:solidFill>
                  <a:srgbClr val="00B0F0"/>
                </a:solidFill>
                <a:latin typeface="Academy KZ" panose="020B0603050302020204" pitchFamily="34" charset="0"/>
              </a:rPr>
              <a:t>бойынша екі дұрыс, бір бұрыс жауабы бар тест беріледі. Оқушылар шапшаңдықпен, алғырлықпен орындайды. </a:t>
            </a:r>
            <a:endParaRPr lang="ru-RU" sz="4000" dirty="0">
              <a:solidFill>
                <a:srgbClr val="00B0F0"/>
              </a:solidFill>
              <a:latin typeface="Academy KZ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9486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6000" b="1" dirty="0" smtClean="0">
                <a:solidFill>
                  <a:srgbClr val="FF0000"/>
                </a:solidFill>
                <a:latin typeface="Academy KZ" panose="020B0603050302020204" pitchFamily="34" charset="0"/>
              </a:rPr>
              <a:t>4-тапсырма </a:t>
            </a:r>
            <a:endParaRPr lang="ru-RU" sz="6000" dirty="0">
              <a:solidFill>
                <a:srgbClr val="FF0000"/>
              </a:solidFill>
              <a:latin typeface="Academy KZ" panose="020B06030503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30400"/>
            <a:ext cx="7344816" cy="3600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3600" b="1" dirty="0" smtClean="0">
                <a:solidFill>
                  <a:srgbClr val="FF0000"/>
                </a:solidFill>
                <a:latin typeface="Academy KZ" panose="020B0603050302020204" pitchFamily="34" charset="0"/>
              </a:rPr>
              <a:t>«</a:t>
            </a:r>
            <a:r>
              <a:rPr lang="kk-KZ" sz="3600" b="1" dirty="0">
                <a:solidFill>
                  <a:srgbClr val="FF0000"/>
                </a:solidFill>
                <a:latin typeface="Academy KZ" panose="020B0603050302020204" pitchFamily="34" charset="0"/>
              </a:rPr>
              <a:t>Кім тапқыр?».  </a:t>
            </a:r>
            <a:r>
              <a:rPr lang="kk-KZ" sz="3600" dirty="0">
                <a:solidFill>
                  <a:srgbClr val="00B0F0"/>
                </a:solidFill>
                <a:latin typeface="Academy KZ" panose="020B0603050302020204" pitchFamily="34" charset="0"/>
              </a:rPr>
              <a:t>Оқушылар  гүлдердегі  берілген сөздерді орындайды. Сөздерді буынға бөліп тақтаға жазады, жіңішке, жуан буындарды атайды,  қанша буыннан тұратынын айтады. </a:t>
            </a:r>
            <a:endParaRPr lang="ru-RU" sz="3600" dirty="0">
              <a:solidFill>
                <a:srgbClr val="00B0F0"/>
              </a:solidFill>
              <a:latin typeface="Academy KZ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7975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6707088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kk-KZ" sz="4800" b="1" dirty="0">
                <a:solidFill>
                  <a:srgbClr val="FF0000"/>
                </a:solidFill>
                <a:latin typeface="Academy KZ" panose="020B0603050302020204" pitchFamily="34" charset="0"/>
              </a:rPr>
              <a:t>«Сәлемдеме жіберіңіз»  </a:t>
            </a:r>
            <a:r>
              <a:rPr lang="kk-KZ" sz="4800" b="1" dirty="0" smtClean="0">
                <a:solidFill>
                  <a:srgbClr val="FF0000"/>
                </a:solidFill>
                <a:latin typeface="Academy KZ" panose="020B0603050302020204" pitchFamily="34" charset="0"/>
              </a:rPr>
              <a:t>әдісі </a:t>
            </a:r>
            <a:endParaRPr lang="ru-RU" sz="4800" b="1" dirty="0">
              <a:solidFill>
                <a:srgbClr val="FF0000"/>
              </a:solidFill>
              <a:latin typeface="Academy KZ" panose="020B06030503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48880"/>
            <a:ext cx="7211144" cy="20162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4000" dirty="0" smtClean="0">
                <a:solidFill>
                  <a:srgbClr val="00B050"/>
                </a:solidFill>
                <a:latin typeface="Academy KZ" panose="020B0603050302020204" pitchFamily="34" charset="0"/>
              </a:rPr>
              <a:t>Оқушылар </a:t>
            </a:r>
            <a:r>
              <a:rPr lang="kk-KZ" sz="4000" dirty="0">
                <a:solidFill>
                  <a:srgbClr val="00B050"/>
                </a:solidFill>
                <a:latin typeface="Academy KZ" panose="020B0603050302020204" pitchFamily="34" charset="0"/>
              </a:rPr>
              <a:t>әуен ойнап жатқан кезде, сандықшаны   сынып ішінде бір – біріне береді.</a:t>
            </a:r>
            <a:endParaRPr lang="ru-RU" sz="4000" dirty="0">
              <a:solidFill>
                <a:srgbClr val="00B050"/>
              </a:solidFill>
              <a:latin typeface="Academy KZ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9056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5513" y="620688"/>
            <a:ext cx="8229600" cy="1143000"/>
          </a:xfrm>
        </p:spPr>
        <p:txBody>
          <a:bodyPr>
            <a:normAutofit/>
          </a:bodyPr>
          <a:lstStyle/>
          <a:p>
            <a:r>
              <a:rPr lang="kk-KZ" sz="4800" b="1" dirty="0">
                <a:solidFill>
                  <a:srgbClr val="FF0000"/>
                </a:solidFill>
                <a:latin typeface="Academy KZ" panose="020B0603050302020204" pitchFamily="34" charset="0"/>
              </a:rPr>
              <a:t>Рефлексия. </a:t>
            </a:r>
            <a:r>
              <a:rPr lang="kk-KZ" sz="4800" b="1" dirty="0">
                <a:solidFill>
                  <a:srgbClr val="00B0F0"/>
                </a:solidFill>
                <a:latin typeface="Academy KZ" panose="020B0603050302020204" pitchFamily="34" charset="0"/>
              </a:rPr>
              <a:t>«Алма ағашы</a:t>
            </a:r>
            <a:r>
              <a:rPr lang="kk-KZ" sz="4800" b="1" dirty="0" smtClean="0">
                <a:solidFill>
                  <a:srgbClr val="00B0F0"/>
                </a:solidFill>
                <a:latin typeface="Academy KZ" panose="020B0603050302020204" pitchFamily="34" charset="0"/>
              </a:rPr>
              <a:t>» </a:t>
            </a:r>
            <a:endParaRPr lang="ru-RU" sz="4800" dirty="0">
              <a:solidFill>
                <a:srgbClr val="00B0F0"/>
              </a:solidFill>
              <a:latin typeface="Academy KZ" panose="020B06030503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5513" y="2060848"/>
            <a:ext cx="7344892" cy="39604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3600" dirty="0" smtClean="0">
                <a:solidFill>
                  <a:srgbClr val="00B0F0"/>
                </a:solidFill>
                <a:latin typeface="Academy KZ" panose="020B0603050302020204" pitchFamily="34" charset="0"/>
              </a:rPr>
              <a:t>Жасыл </a:t>
            </a:r>
            <a:r>
              <a:rPr lang="kk-KZ" sz="3600" dirty="0">
                <a:solidFill>
                  <a:srgbClr val="00B0F0"/>
                </a:solidFill>
                <a:latin typeface="Academy KZ" panose="020B0603050302020204" pitchFamily="34" charset="0"/>
              </a:rPr>
              <a:t>алма </a:t>
            </a:r>
            <a:r>
              <a:rPr lang="kk-KZ" sz="3600" dirty="0" smtClean="0">
                <a:solidFill>
                  <a:srgbClr val="00B0F0"/>
                </a:solidFill>
                <a:latin typeface="Academy KZ" panose="020B0603050302020204" pitchFamily="34" charset="0"/>
              </a:rPr>
              <a:t>- </a:t>
            </a:r>
            <a:r>
              <a:rPr lang="kk-KZ" sz="3600" dirty="0">
                <a:solidFill>
                  <a:srgbClr val="00B0F0"/>
                </a:solidFill>
                <a:latin typeface="Academy KZ" panose="020B0603050302020204" pitchFamily="34" charset="0"/>
              </a:rPr>
              <a:t>мен бәрін түсіндім, көңіл </a:t>
            </a:r>
            <a:r>
              <a:rPr lang="kk-KZ" sz="3600" dirty="0" smtClean="0">
                <a:solidFill>
                  <a:srgbClr val="00B0F0"/>
                </a:solidFill>
                <a:latin typeface="Academy KZ" panose="020B0603050302020204" pitchFamily="34" charset="0"/>
              </a:rPr>
              <a:t>- </a:t>
            </a:r>
            <a:r>
              <a:rPr lang="kk-KZ" sz="3600" dirty="0">
                <a:solidFill>
                  <a:srgbClr val="00B0F0"/>
                </a:solidFill>
                <a:latin typeface="Academy KZ" panose="020B0603050302020204" pitchFamily="34" charset="0"/>
              </a:rPr>
              <a:t>күйім тамаша. Сары алма </a:t>
            </a:r>
            <a:r>
              <a:rPr lang="kk-KZ" sz="3600" dirty="0" smtClean="0">
                <a:solidFill>
                  <a:srgbClr val="00B0F0"/>
                </a:solidFill>
                <a:latin typeface="Academy KZ" panose="020B0603050302020204" pitchFamily="34" charset="0"/>
              </a:rPr>
              <a:t>- </a:t>
            </a:r>
            <a:r>
              <a:rPr lang="kk-KZ" sz="3600" dirty="0">
                <a:solidFill>
                  <a:srgbClr val="00B0F0"/>
                </a:solidFill>
                <a:latin typeface="Academy KZ" panose="020B0603050302020204" pitchFamily="34" charset="0"/>
              </a:rPr>
              <a:t>мен көп нәрсені түсіндім, көңіл </a:t>
            </a:r>
            <a:r>
              <a:rPr lang="kk-KZ" sz="3600" dirty="0" smtClean="0">
                <a:solidFill>
                  <a:srgbClr val="00B0F0"/>
                </a:solidFill>
                <a:latin typeface="Academy KZ" panose="020B0603050302020204" pitchFamily="34" charset="0"/>
              </a:rPr>
              <a:t>- </a:t>
            </a:r>
            <a:r>
              <a:rPr lang="kk-KZ" sz="3600" dirty="0">
                <a:solidFill>
                  <a:srgbClr val="00B0F0"/>
                </a:solidFill>
                <a:latin typeface="Academy KZ" panose="020B0603050302020204" pitchFamily="34" charset="0"/>
              </a:rPr>
              <a:t>күйім жақсы. Қызыл алма </a:t>
            </a:r>
            <a:r>
              <a:rPr lang="kk-KZ" sz="3600" dirty="0" smtClean="0">
                <a:solidFill>
                  <a:srgbClr val="00B0F0"/>
                </a:solidFill>
                <a:latin typeface="Academy KZ" panose="020B0603050302020204" pitchFamily="34" charset="0"/>
              </a:rPr>
              <a:t>- </a:t>
            </a:r>
            <a:r>
              <a:rPr lang="kk-KZ" sz="3600" dirty="0">
                <a:solidFill>
                  <a:srgbClr val="00B0F0"/>
                </a:solidFill>
                <a:latin typeface="Academy KZ" panose="020B0603050302020204" pitchFamily="34" charset="0"/>
              </a:rPr>
              <a:t>мен түсінбедім, көңіл-күйім жоқ. Алма ағашындағы сөздерге стикерлерін  жапсырады. </a:t>
            </a:r>
            <a:endParaRPr lang="ru-RU" sz="3600" dirty="0">
              <a:solidFill>
                <a:srgbClr val="00B0F0"/>
              </a:solidFill>
              <a:latin typeface="Academy KZ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5541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772816"/>
            <a:ext cx="6984776" cy="22608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6000" b="1" dirty="0">
                <a:solidFill>
                  <a:srgbClr val="FF0000"/>
                </a:solidFill>
                <a:latin typeface="Academy KZ" panose="020B0603050302020204" pitchFamily="34" charset="0"/>
              </a:rPr>
              <a:t>Үйге тапсырма:  </a:t>
            </a:r>
            <a:endParaRPr lang="kk-KZ" sz="6000" b="1" dirty="0" smtClean="0">
              <a:solidFill>
                <a:srgbClr val="FF0000"/>
              </a:solidFill>
              <a:latin typeface="Academy KZ" panose="020B0603050302020204" pitchFamily="34" charset="0"/>
            </a:endParaRPr>
          </a:p>
          <a:p>
            <a:pPr marL="0" indent="0" algn="ctr">
              <a:buNone/>
            </a:pPr>
            <a:r>
              <a:rPr lang="kk-KZ" sz="6000" dirty="0" smtClean="0">
                <a:solidFill>
                  <a:srgbClr val="00B0F0"/>
                </a:solidFill>
                <a:latin typeface="Academy KZ" panose="020B0603050302020204" pitchFamily="34" charset="0"/>
              </a:rPr>
              <a:t>135 </a:t>
            </a:r>
            <a:r>
              <a:rPr lang="kk-KZ" sz="6000" dirty="0">
                <a:solidFill>
                  <a:srgbClr val="00B0F0"/>
                </a:solidFill>
                <a:latin typeface="Academy KZ" panose="020B0603050302020204" pitchFamily="34" charset="0"/>
              </a:rPr>
              <a:t>бет, 4-тапсырма.</a:t>
            </a:r>
            <a:endParaRPr lang="ru-RU" sz="6000" dirty="0">
              <a:solidFill>
                <a:srgbClr val="00B0F0"/>
              </a:solidFill>
              <a:latin typeface="Academy KZ" panose="020B0603050302020204" pitchFamily="34" charset="0"/>
            </a:endParaRPr>
          </a:p>
          <a:p>
            <a:pPr marL="0" indent="0" algn="ctr">
              <a:buNone/>
            </a:pPr>
            <a:endParaRPr lang="ru-RU" sz="6000" dirty="0">
              <a:solidFill>
                <a:srgbClr val="00B0F0"/>
              </a:solidFill>
              <a:latin typeface="Academy KZ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7319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6832" y="764704"/>
            <a:ext cx="4752528" cy="1008112"/>
          </a:xfrm>
        </p:spPr>
        <p:txBody>
          <a:bodyPr/>
          <a:lstStyle/>
          <a:p>
            <a:pPr algn="ctr"/>
            <a:r>
              <a:rPr lang="kk-KZ" sz="6000" b="1" dirty="0">
                <a:solidFill>
                  <a:srgbClr val="FF0000"/>
                </a:solidFill>
                <a:latin typeface="Academy KZ" panose="020B0603050302020204" pitchFamily="34" charset="0"/>
              </a:rPr>
              <a:t>Бағалау: </a:t>
            </a:r>
            <a:endParaRPr lang="ru-RU" dirty="0">
              <a:solidFill>
                <a:srgbClr val="FF0000"/>
              </a:solidFill>
              <a:latin typeface="Academy KZ" panose="020B06030503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204864"/>
            <a:ext cx="7283152" cy="288032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kk-KZ" sz="4000" dirty="0" smtClean="0">
                <a:solidFill>
                  <a:srgbClr val="00B0F0"/>
                </a:solidFill>
                <a:latin typeface="Academy KZ" panose="020B0603050302020204" pitchFamily="34" charset="0"/>
              </a:rPr>
              <a:t>Оқушыларға </a:t>
            </a:r>
            <a:r>
              <a:rPr lang="kk-KZ" sz="4000" dirty="0">
                <a:solidFill>
                  <a:srgbClr val="00B0F0"/>
                </a:solidFill>
                <a:latin typeface="Academy KZ" panose="020B0603050302020204" pitchFamily="34" charset="0"/>
              </a:rPr>
              <a:t>әр тапсырманы орындау барысында жұлдызшалар беріледі.</a:t>
            </a:r>
            <a:r>
              <a:rPr lang="kk-KZ" sz="4000" b="1" dirty="0">
                <a:solidFill>
                  <a:srgbClr val="00B0F0"/>
                </a:solidFill>
                <a:latin typeface="Academy KZ" panose="020B0603050302020204" pitchFamily="34" charset="0"/>
              </a:rPr>
              <a:t> </a:t>
            </a:r>
            <a:r>
              <a:rPr lang="kk-KZ" sz="4000" dirty="0">
                <a:solidFill>
                  <a:srgbClr val="00B0F0"/>
                </a:solidFill>
                <a:latin typeface="Academy KZ" panose="020B0603050302020204" pitchFamily="34" charset="0"/>
              </a:rPr>
              <a:t> Оқушылар  жұлдызшалар  арқылы  бағаланады.</a:t>
            </a:r>
            <a:r>
              <a:rPr lang="kk-KZ" sz="4000" b="1" dirty="0">
                <a:solidFill>
                  <a:srgbClr val="00B0F0"/>
                </a:solidFill>
                <a:latin typeface="Academy KZ" panose="020B0603050302020204" pitchFamily="34" charset="0"/>
              </a:rPr>
              <a:t> </a:t>
            </a:r>
            <a:endParaRPr lang="ru-RU" sz="4000" dirty="0">
              <a:solidFill>
                <a:srgbClr val="00B0F0"/>
              </a:solidFill>
              <a:latin typeface="Academy KZ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498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7207" y="548680"/>
            <a:ext cx="8229600" cy="1143000"/>
          </a:xfrm>
        </p:spPr>
        <p:txBody>
          <a:bodyPr>
            <a:normAutofit/>
          </a:bodyPr>
          <a:lstStyle/>
          <a:p>
            <a:r>
              <a:rPr lang="kk-KZ" sz="5400" b="1" dirty="0">
                <a:solidFill>
                  <a:srgbClr val="00B050"/>
                </a:solidFill>
                <a:latin typeface="Academy KZ" panose="020B0603050302020204" pitchFamily="34" charset="0"/>
              </a:rPr>
              <a:t>Сабақтың мақсаты:</a:t>
            </a:r>
            <a:r>
              <a:rPr lang="kk-KZ" sz="5400" dirty="0">
                <a:solidFill>
                  <a:srgbClr val="00B050"/>
                </a:solidFill>
                <a:latin typeface="Academy KZ" panose="020B0603050302020204" pitchFamily="34" charset="0"/>
              </a:rPr>
              <a:t> </a:t>
            </a:r>
            <a:endParaRPr lang="ru-RU" sz="5400" dirty="0">
              <a:solidFill>
                <a:srgbClr val="00B050"/>
              </a:solidFill>
              <a:latin typeface="Academy KZ" panose="020B06030503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276872"/>
            <a:ext cx="7643192" cy="2592288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kk-KZ" sz="4000" dirty="0" smtClean="0">
                <a:solidFill>
                  <a:srgbClr val="FF0000"/>
                </a:solidFill>
                <a:latin typeface="Academy KZ" panose="020B0603050302020204" pitchFamily="34" charset="0"/>
              </a:rPr>
              <a:t>Ай </a:t>
            </a:r>
            <a:r>
              <a:rPr lang="kk-KZ" sz="4000" dirty="0">
                <a:solidFill>
                  <a:srgbClr val="FF0000"/>
                </a:solidFill>
                <a:latin typeface="Academy KZ" panose="020B0603050302020204" pitchFamily="34" charset="0"/>
              </a:rPr>
              <a:t>аттарымен және олардың орналасу тәртібімен таныстыру арқылы оқушылардың  сөздік қорын, ауызша, жазбаша сауаттылықтарын  арттыру. </a:t>
            </a:r>
            <a:endParaRPr lang="ru-RU" sz="4000" dirty="0">
              <a:solidFill>
                <a:srgbClr val="FF0000"/>
              </a:solidFill>
              <a:latin typeface="Academy KZ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486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7488832" cy="1143000"/>
          </a:xfrm>
        </p:spPr>
        <p:txBody>
          <a:bodyPr>
            <a:normAutofit/>
          </a:bodyPr>
          <a:lstStyle/>
          <a:p>
            <a:pPr algn="ctr"/>
            <a:r>
              <a:rPr lang="kk-KZ" sz="4800" b="1" dirty="0">
                <a:solidFill>
                  <a:srgbClr val="00B050"/>
                </a:solidFill>
                <a:latin typeface="Academy KZ" panose="020B0603050302020204" pitchFamily="34" charset="0"/>
              </a:rPr>
              <a:t>Шаттық </a:t>
            </a:r>
            <a:r>
              <a:rPr lang="kk-KZ" sz="4800" b="1" dirty="0" smtClean="0">
                <a:solidFill>
                  <a:srgbClr val="00B050"/>
                </a:solidFill>
                <a:latin typeface="Academy KZ" panose="020B0603050302020204" pitchFamily="34" charset="0"/>
              </a:rPr>
              <a:t>шеңбері</a:t>
            </a:r>
            <a:endParaRPr lang="ru-RU" sz="4800" b="1" dirty="0">
              <a:solidFill>
                <a:srgbClr val="00B050"/>
              </a:solidFill>
              <a:latin typeface="Academy KZ" panose="020B06030503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701" y="2276872"/>
            <a:ext cx="7643192" cy="216024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kk-KZ" sz="4000" dirty="0" smtClean="0">
                <a:solidFill>
                  <a:srgbClr val="00B0F0"/>
                </a:solidFill>
                <a:latin typeface="Academy KZ" panose="020B0603050302020204" pitchFamily="34" charset="0"/>
              </a:rPr>
              <a:t>Оқушылар </a:t>
            </a:r>
            <a:r>
              <a:rPr lang="kk-KZ" sz="4000" dirty="0">
                <a:solidFill>
                  <a:srgbClr val="00B0F0"/>
                </a:solidFill>
                <a:latin typeface="Academy KZ" panose="020B0603050302020204" pitchFamily="34" charset="0"/>
              </a:rPr>
              <a:t>шаттық шеңберіне жиналады. Бір – бірлерімен амандасып, жақсы қасиеттерін айтады</a:t>
            </a:r>
            <a:r>
              <a:rPr lang="kk-KZ" sz="4000" dirty="0" smtClean="0">
                <a:solidFill>
                  <a:srgbClr val="00B0F0"/>
                </a:solidFill>
                <a:latin typeface="Academy KZ" panose="020B0603050302020204" pitchFamily="34" charset="0"/>
              </a:rPr>
              <a:t>.</a:t>
            </a:r>
            <a:endParaRPr lang="ru-RU" sz="4000" dirty="0">
              <a:solidFill>
                <a:srgbClr val="00B0F0"/>
              </a:solidFill>
              <a:latin typeface="Academy KZ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985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7427168" cy="1143000"/>
          </a:xfrm>
        </p:spPr>
        <p:txBody>
          <a:bodyPr>
            <a:normAutofit/>
          </a:bodyPr>
          <a:lstStyle/>
          <a:p>
            <a:pPr algn="ctr"/>
            <a:r>
              <a:rPr lang="kk-KZ" sz="6000" b="1" dirty="0">
                <a:solidFill>
                  <a:srgbClr val="00B050"/>
                </a:solidFill>
                <a:latin typeface="Academy KZ" panose="020B0603050302020204" pitchFamily="34" charset="0"/>
              </a:rPr>
              <a:t>Топқа </a:t>
            </a:r>
            <a:r>
              <a:rPr lang="kk-KZ" sz="6000" b="1" dirty="0" smtClean="0">
                <a:solidFill>
                  <a:srgbClr val="00B050"/>
                </a:solidFill>
                <a:latin typeface="Academy KZ" panose="020B0603050302020204" pitchFamily="34" charset="0"/>
              </a:rPr>
              <a:t>бөлу</a:t>
            </a:r>
            <a:endParaRPr lang="ru-RU" sz="6000" dirty="0">
              <a:solidFill>
                <a:srgbClr val="00B050"/>
              </a:solidFill>
              <a:latin typeface="Academy KZ" panose="020B06030503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276872"/>
            <a:ext cx="7283152" cy="309634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kk-KZ" sz="4000" dirty="0" smtClean="0">
                <a:solidFill>
                  <a:srgbClr val="00B0F0"/>
                </a:solidFill>
                <a:latin typeface="Academy KZ" panose="020B0603050302020204" pitchFamily="34" charset="0"/>
              </a:rPr>
              <a:t>Сағат </a:t>
            </a:r>
            <a:r>
              <a:rPr lang="kk-KZ" sz="4000" dirty="0">
                <a:solidFill>
                  <a:srgbClr val="00B0F0"/>
                </a:solidFill>
                <a:latin typeface="Academy KZ" panose="020B0603050302020204" pitchFamily="34" charset="0"/>
              </a:rPr>
              <a:t>пен күннің суреттері арқылы топқа бөлінеді. Оқушылар  сағат  және күн  суреттері бойынша отырады. Тақтадағы ай аттарын көрсетеді. </a:t>
            </a:r>
            <a:endParaRPr lang="ru-RU" sz="4000" dirty="0">
              <a:solidFill>
                <a:srgbClr val="00B0F0"/>
              </a:solidFill>
              <a:latin typeface="Academy KZ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631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5500" y="476672"/>
            <a:ext cx="7312844" cy="1143000"/>
          </a:xfrm>
        </p:spPr>
        <p:txBody>
          <a:bodyPr>
            <a:normAutofit/>
          </a:bodyPr>
          <a:lstStyle/>
          <a:p>
            <a:pPr algn="ctr"/>
            <a:r>
              <a:rPr lang="kk-KZ" sz="6700" dirty="0">
                <a:solidFill>
                  <a:srgbClr val="00B050"/>
                </a:solidFill>
                <a:latin typeface="Academy KZ" panose="020B0603050302020204" pitchFamily="34" charset="0"/>
              </a:rPr>
              <a:t> </a:t>
            </a:r>
            <a:r>
              <a:rPr lang="kk-KZ" sz="6700" b="1" dirty="0">
                <a:solidFill>
                  <a:srgbClr val="00B050"/>
                </a:solidFill>
                <a:latin typeface="Academy KZ" panose="020B0603050302020204" pitchFamily="34" charset="0"/>
              </a:rPr>
              <a:t>Сөздік </a:t>
            </a:r>
            <a:r>
              <a:rPr lang="kk-KZ" sz="6700" b="1" dirty="0" smtClean="0">
                <a:solidFill>
                  <a:srgbClr val="00B050"/>
                </a:solidFill>
                <a:latin typeface="Academy KZ" panose="020B0603050302020204" pitchFamily="34" charset="0"/>
              </a:rPr>
              <a:t>жұмыс</a:t>
            </a:r>
            <a:endParaRPr lang="ru-RU" dirty="0">
              <a:solidFill>
                <a:srgbClr val="00B050"/>
              </a:solidFill>
              <a:latin typeface="Academy KZ" panose="020B06030503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204864"/>
            <a:ext cx="8229600" cy="305293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kk-KZ" sz="4000" dirty="0" smtClean="0">
                <a:solidFill>
                  <a:srgbClr val="FF0000"/>
                </a:solidFill>
                <a:latin typeface="Academy KZ" panose="020B0603050302020204" pitchFamily="34" charset="0"/>
              </a:rPr>
              <a:t>Күз </a:t>
            </a:r>
            <a:r>
              <a:rPr lang="kk-KZ" sz="4000" dirty="0">
                <a:solidFill>
                  <a:srgbClr val="FF0000"/>
                </a:solidFill>
                <a:latin typeface="Academy KZ" panose="020B0603050302020204" pitchFamily="34" charset="0"/>
              </a:rPr>
              <a:t>айлары </a:t>
            </a:r>
            <a:r>
              <a:rPr lang="en-US" sz="4000" dirty="0" smtClean="0">
                <a:solidFill>
                  <a:srgbClr val="FF0000"/>
                </a:solidFill>
                <a:latin typeface="Academy KZ" panose="020B0603050302020204" pitchFamily="34" charset="0"/>
              </a:rPr>
              <a:t>-</a:t>
            </a:r>
            <a:r>
              <a:rPr lang="kk-KZ" sz="4000" dirty="0" smtClean="0">
                <a:latin typeface="Academy KZ" panose="020B0603050302020204" pitchFamily="34" charset="0"/>
              </a:rPr>
              <a:t> </a:t>
            </a:r>
            <a:r>
              <a:rPr lang="kk-KZ" sz="4000" dirty="0">
                <a:solidFill>
                  <a:srgbClr val="00B0F0"/>
                </a:solidFill>
                <a:latin typeface="Academy KZ" panose="020B0603050302020204" pitchFamily="34" charset="0"/>
              </a:rPr>
              <a:t>осенние месяцы</a:t>
            </a:r>
            <a:endParaRPr lang="ru-RU" sz="4000" dirty="0">
              <a:solidFill>
                <a:srgbClr val="00B0F0"/>
              </a:solidFill>
              <a:latin typeface="Academy KZ" panose="020B0603050302020204" pitchFamily="34" charset="0"/>
            </a:endParaRPr>
          </a:p>
          <a:p>
            <a:pPr marL="0" indent="0" algn="ctr">
              <a:buNone/>
            </a:pPr>
            <a:r>
              <a:rPr lang="kk-KZ" sz="4000" dirty="0">
                <a:solidFill>
                  <a:srgbClr val="FF0000"/>
                </a:solidFill>
                <a:latin typeface="Academy KZ" panose="020B0603050302020204" pitchFamily="34" charset="0"/>
              </a:rPr>
              <a:t>жаз айлары </a:t>
            </a:r>
            <a:r>
              <a:rPr lang="en-US" sz="4000" dirty="0" smtClean="0">
                <a:solidFill>
                  <a:srgbClr val="FF0000"/>
                </a:solidFill>
                <a:latin typeface="Academy KZ" panose="020B0603050302020204" pitchFamily="34" charset="0"/>
              </a:rPr>
              <a:t>-</a:t>
            </a:r>
            <a:r>
              <a:rPr lang="kk-KZ" sz="4000" dirty="0" smtClean="0">
                <a:latin typeface="Academy KZ" panose="020B0603050302020204" pitchFamily="34" charset="0"/>
              </a:rPr>
              <a:t> </a:t>
            </a:r>
            <a:r>
              <a:rPr lang="kk-KZ" sz="4000" dirty="0">
                <a:solidFill>
                  <a:srgbClr val="00B0F0"/>
                </a:solidFill>
                <a:latin typeface="Academy KZ" panose="020B0603050302020204" pitchFamily="34" charset="0"/>
              </a:rPr>
              <a:t>летние месяцы</a:t>
            </a:r>
            <a:endParaRPr lang="ru-RU" sz="4000" dirty="0">
              <a:solidFill>
                <a:srgbClr val="00B0F0"/>
              </a:solidFill>
              <a:latin typeface="Academy KZ" panose="020B0603050302020204" pitchFamily="34" charset="0"/>
            </a:endParaRPr>
          </a:p>
          <a:p>
            <a:pPr marL="0" indent="0" algn="ctr">
              <a:buNone/>
            </a:pPr>
            <a:r>
              <a:rPr lang="kk-KZ" sz="4000" dirty="0">
                <a:solidFill>
                  <a:srgbClr val="FF0000"/>
                </a:solidFill>
                <a:latin typeface="Academy KZ" panose="020B0603050302020204" pitchFamily="34" charset="0"/>
              </a:rPr>
              <a:t>қыс айлары </a:t>
            </a:r>
            <a:r>
              <a:rPr lang="en-US" sz="4000" dirty="0" smtClean="0">
                <a:solidFill>
                  <a:srgbClr val="FF0000"/>
                </a:solidFill>
                <a:latin typeface="Academy KZ" panose="020B0603050302020204" pitchFamily="34" charset="0"/>
              </a:rPr>
              <a:t>-</a:t>
            </a:r>
            <a:r>
              <a:rPr lang="kk-KZ" sz="4000" dirty="0" smtClean="0">
                <a:latin typeface="Academy KZ" panose="020B0603050302020204" pitchFamily="34" charset="0"/>
              </a:rPr>
              <a:t> </a:t>
            </a:r>
            <a:r>
              <a:rPr lang="kk-KZ" sz="4000" dirty="0">
                <a:solidFill>
                  <a:srgbClr val="00B0F0"/>
                </a:solidFill>
                <a:latin typeface="Academy KZ" panose="020B0603050302020204" pitchFamily="34" charset="0"/>
              </a:rPr>
              <a:t>зимние месяцы</a:t>
            </a:r>
            <a:endParaRPr lang="ru-RU" sz="4000" dirty="0">
              <a:solidFill>
                <a:srgbClr val="00B0F0"/>
              </a:solidFill>
              <a:latin typeface="Academy KZ" panose="020B0603050302020204" pitchFamily="34" charset="0"/>
            </a:endParaRPr>
          </a:p>
          <a:p>
            <a:pPr marL="0" indent="0" algn="ctr">
              <a:buNone/>
            </a:pPr>
            <a:r>
              <a:rPr lang="kk-KZ" sz="4000" dirty="0">
                <a:solidFill>
                  <a:srgbClr val="FF0000"/>
                </a:solidFill>
                <a:latin typeface="Academy KZ" panose="020B0603050302020204" pitchFamily="34" charset="0"/>
              </a:rPr>
              <a:t>көктем айлары </a:t>
            </a:r>
            <a:r>
              <a:rPr lang="en-US" sz="4000" dirty="0" smtClean="0">
                <a:solidFill>
                  <a:srgbClr val="FF0000"/>
                </a:solidFill>
                <a:latin typeface="Academy KZ" panose="020B0603050302020204" pitchFamily="34" charset="0"/>
              </a:rPr>
              <a:t>-</a:t>
            </a:r>
            <a:r>
              <a:rPr lang="kk-KZ" sz="4000" dirty="0" smtClean="0">
                <a:solidFill>
                  <a:srgbClr val="FF0000"/>
                </a:solidFill>
                <a:latin typeface="Academy KZ" panose="020B0603050302020204" pitchFamily="34" charset="0"/>
              </a:rPr>
              <a:t> </a:t>
            </a:r>
            <a:r>
              <a:rPr lang="kk-KZ" sz="4000" dirty="0">
                <a:solidFill>
                  <a:srgbClr val="00B0F0"/>
                </a:solidFill>
                <a:latin typeface="Academy KZ" panose="020B0603050302020204" pitchFamily="34" charset="0"/>
              </a:rPr>
              <a:t>весенние </a:t>
            </a:r>
            <a:r>
              <a:rPr lang="kk-KZ" sz="4000" dirty="0" smtClean="0">
                <a:solidFill>
                  <a:srgbClr val="00B0F0"/>
                </a:solidFill>
                <a:latin typeface="Academy KZ" panose="020B0603050302020204" pitchFamily="34" charset="0"/>
              </a:rPr>
              <a:t>месяцы</a:t>
            </a:r>
            <a:endParaRPr lang="ru-RU" sz="4000" dirty="0">
              <a:solidFill>
                <a:srgbClr val="00B0F0"/>
              </a:solidFill>
              <a:latin typeface="Academy KZ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301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4380" y="620688"/>
            <a:ext cx="6873924" cy="1143000"/>
          </a:xfrm>
        </p:spPr>
        <p:txBody>
          <a:bodyPr>
            <a:noAutofit/>
          </a:bodyPr>
          <a:lstStyle/>
          <a:p>
            <a:pPr algn="ctr"/>
            <a:r>
              <a:rPr lang="kk-KZ" b="1" dirty="0">
                <a:solidFill>
                  <a:srgbClr val="FF0000"/>
                </a:solidFill>
                <a:latin typeface="Academy KZ" panose="020B0603050302020204" pitchFamily="34" charset="0"/>
              </a:rPr>
              <a:t>1 – тапсырма. </a:t>
            </a:r>
            <a:r>
              <a:rPr lang="kk-KZ" b="1" dirty="0">
                <a:solidFill>
                  <a:srgbClr val="00B050"/>
                </a:solidFill>
                <a:latin typeface="Academy KZ" panose="020B0603050302020204" pitchFamily="34" charset="0"/>
              </a:rPr>
              <a:t>«Кім жылдам» </a:t>
            </a:r>
            <a:r>
              <a:rPr lang="kk-KZ" b="1" dirty="0" smtClean="0">
                <a:solidFill>
                  <a:srgbClr val="00B050"/>
                </a:solidFill>
                <a:latin typeface="Academy KZ" panose="020B0603050302020204" pitchFamily="34" charset="0"/>
              </a:rPr>
              <a:t>ойыны</a:t>
            </a:r>
            <a:endParaRPr lang="ru-RU" dirty="0">
              <a:solidFill>
                <a:srgbClr val="00B050"/>
              </a:solidFill>
              <a:latin typeface="Academy KZ" panose="020B06030503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7067128" cy="3273227"/>
          </a:xfrm>
        </p:spPr>
        <p:txBody>
          <a:bodyPr/>
          <a:lstStyle/>
          <a:p>
            <a:pPr marL="0" indent="0" algn="ctr">
              <a:buNone/>
            </a:pPr>
            <a:r>
              <a:rPr lang="kk-KZ" sz="4000" dirty="0" smtClean="0">
                <a:solidFill>
                  <a:srgbClr val="0070C0"/>
                </a:solidFill>
                <a:latin typeface="Academy KZ" panose="020B0603050302020204" pitchFamily="34" charset="0"/>
              </a:rPr>
              <a:t>Бүгін </a:t>
            </a:r>
            <a:r>
              <a:rPr lang="kk-KZ" sz="4000" dirty="0">
                <a:solidFill>
                  <a:srgbClr val="0070C0"/>
                </a:solidFill>
                <a:latin typeface="Academy KZ" panose="020B0603050302020204" pitchFamily="34" charset="0"/>
              </a:rPr>
              <a:t>нешесі? деген сұраққа жауап береді. Үлестірмелі парақшалардағы сандар  арқылы берілген күндерді  жазбаша  жазады.</a:t>
            </a:r>
            <a:endParaRPr lang="ru-RU" sz="4000" dirty="0">
              <a:solidFill>
                <a:srgbClr val="0070C0"/>
              </a:solidFill>
              <a:latin typeface="Academy KZ" panose="020B06030503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2971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7139136" cy="1143000"/>
          </a:xfrm>
        </p:spPr>
        <p:txBody>
          <a:bodyPr>
            <a:normAutofit/>
          </a:bodyPr>
          <a:lstStyle/>
          <a:p>
            <a:pPr algn="ctr"/>
            <a:r>
              <a:rPr lang="kk-KZ" sz="6000" b="1" dirty="0">
                <a:solidFill>
                  <a:srgbClr val="00B050"/>
                </a:solidFill>
                <a:latin typeface="Academy KZ" panose="020B0603050302020204" pitchFamily="34" charset="0"/>
              </a:rPr>
              <a:t>2 – тапсырма. </a:t>
            </a:r>
            <a:endParaRPr lang="ru-RU" sz="6000" dirty="0">
              <a:solidFill>
                <a:srgbClr val="00B050"/>
              </a:solidFill>
              <a:latin typeface="Academy KZ" panose="020B06030503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564904"/>
            <a:ext cx="7139136" cy="23042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4000" dirty="0" smtClean="0">
                <a:solidFill>
                  <a:srgbClr val="00B0F0"/>
                </a:solidFill>
                <a:latin typeface="Academy KZ" panose="020B0603050302020204" pitchFamily="34" charset="0"/>
              </a:rPr>
              <a:t>Мәтінді  </a:t>
            </a:r>
            <a:r>
              <a:rPr lang="kk-KZ" sz="4000" dirty="0">
                <a:solidFill>
                  <a:srgbClr val="00B0F0"/>
                </a:solidFill>
                <a:latin typeface="Academy KZ" panose="020B0603050302020204" pitchFamily="34" charset="0"/>
              </a:rPr>
              <a:t>оқып, аударады.  Мәтіндегі  айлар   туралы  мәлімет береді. </a:t>
            </a:r>
            <a:endParaRPr lang="ru-RU" sz="4000" dirty="0">
              <a:solidFill>
                <a:srgbClr val="00B0F0"/>
              </a:solidFill>
              <a:latin typeface="Academy KZ" panose="020B06030503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7929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1"/>
            <a:ext cx="7344816" cy="4392488"/>
          </a:xfrm>
        </p:spPr>
        <p:txBody>
          <a:bodyPr/>
          <a:lstStyle/>
          <a:p>
            <a:pPr marL="0" indent="0" algn="ctr">
              <a:buNone/>
            </a:pPr>
            <a:r>
              <a:rPr lang="kk-KZ" sz="6000" b="1" dirty="0">
                <a:solidFill>
                  <a:srgbClr val="FF0000"/>
                </a:solidFill>
                <a:latin typeface="Academy KZ" panose="020B0603050302020204" pitchFamily="34" charset="0"/>
              </a:rPr>
              <a:t>Жеке жұмыс:</a:t>
            </a:r>
            <a:r>
              <a:rPr lang="kk-KZ" sz="6000" dirty="0">
                <a:solidFill>
                  <a:srgbClr val="FF0000"/>
                </a:solidFill>
                <a:latin typeface="Academy KZ" panose="020B0603050302020204" pitchFamily="34" charset="0"/>
              </a:rPr>
              <a:t> </a:t>
            </a:r>
            <a:endParaRPr lang="kk-KZ" sz="6000" dirty="0" smtClean="0">
              <a:solidFill>
                <a:srgbClr val="FF0000"/>
              </a:solidFill>
              <a:latin typeface="Academy KZ" panose="020B0603050302020204" pitchFamily="34" charset="0"/>
            </a:endParaRPr>
          </a:p>
          <a:p>
            <a:pPr marL="0" indent="0" algn="ctr">
              <a:buNone/>
            </a:pPr>
            <a:r>
              <a:rPr lang="kk-KZ" sz="6000" dirty="0" smtClean="0">
                <a:solidFill>
                  <a:srgbClr val="00B0F0"/>
                </a:solidFill>
                <a:latin typeface="Academy KZ" panose="020B0603050302020204" pitchFamily="34" charset="0"/>
              </a:rPr>
              <a:t>әр </a:t>
            </a:r>
            <a:r>
              <a:rPr lang="kk-KZ" sz="6000" dirty="0">
                <a:solidFill>
                  <a:srgbClr val="00B0F0"/>
                </a:solidFill>
                <a:latin typeface="Academy KZ" panose="020B0603050302020204" pitchFamily="34" charset="0"/>
              </a:rPr>
              <a:t>оқушы мәтінді жеке оқып шығады.</a:t>
            </a:r>
            <a:endParaRPr lang="ru-RU" sz="6000" dirty="0">
              <a:solidFill>
                <a:srgbClr val="00B0F0"/>
              </a:solidFill>
              <a:latin typeface="Academy KZ" panose="020B06030503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2234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6851104" cy="1224136"/>
          </a:xfrm>
        </p:spPr>
        <p:txBody>
          <a:bodyPr/>
          <a:lstStyle/>
          <a:p>
            <a:pPr algn="ctr"/>
            <a:r>
              <a:rPr lang="kk-KZ" sz="6000" b="1" dirty="0">
                <a:solidFill>
                  <a:srgbClr val="FF0000"/>
                </a:solidFill>
                <a:latin typeface="Academy KZ" panose="020B0603050302020204" pitchFamily="34" charset="0"/>
              </a:rPr>
              <a:t>Топтық жұмыс:</a:t>
            </a:r>
            <a:r>
              <a:rPr lang="kk-KZ" sz="6000" dirty="0">
                <a:solidFill>
                  <a:srgbClr val="FF0000"/>
                </a:solidFill>
                <a:latin typeface="Academy KZ" panose="020B0603050302020204" pitchFamily="34" charset="0"/>
              </a:rPr>
              <a:t> </a:t>
            </a:r>
            <a:endParaRPr lang="ru-RU" dirty="0">
              <a:solidFill>
                <a:srgbClr val="FF0000"/>
              </a:solidFill>
              <a:latin typeface="Academy KZ" panose="020B06030503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" y="2636912"/>
            <a:ext cx="7499176" cy="2088232"/>
          </a:xfrm>
        </p:spPr>
        <p:txBody>
          <a:bodyPr/>
          <a:lstStyle/>
          <a:p>
            <a:pPr marL="0" indent="0" algn="ctr">
              <a:buNone/>
            </a:pPr>
            <a:r>
              <a:rPr lang="kk-KZ" sz="4000" dirty="0" smtClean="0">
                <a:solidFill>
                  <a:srgbClr val="00B0F0"/>
                </a:solidFill>
                <a:latin typeface="Academy KZ" panose="020B0603050302020204" pitchFamily="34" charset="0"/>
              </a:rPr>
              <a:t>Жоба </a:t>
            </a:r>
            <a:r>
              <a:rPr lang="kk-KZ" sz="4000" dirty="0">
                <a:solidFill>
                  <a:srgbClr val="00B0F0"/>
                </a:solidFill>
                <a:latin typeface="Academy KZ" panose="020B0603050302020204" pitchFamily="34" charset="0"/>
              </a:rPr>
              <a:t>қорғайды.  І топ. Күз мезгілі туралы   жазады. ІІ топ. Көктем мезгілі туралы  жазады.  </a:t>
            </a:r>
            <a:endParaRPr lang="ru-RU" sz="4000" dirty="0">
              <a:solidFill>
                <a:srgbClr val="00B0F0"/>
              </a:solidFill>
              <a:latin typeface="Academy KZ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888723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109</TotalTime>
  <Words>362</Words>
  <Application>Microsoft Office PowerPoint</Application>
  <PresentationFormat>Экран (4:3)</PresentationFormat>
  <Paragraphs>46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Academy KZ</vt:lpstr>
      <vt:lpstr>Arial</vt:lpstr>
      <vt:lpstr>Trebuchet MS</vt:lpstr>
      <vt:lpstr>Wingdings 3</vt:lpstr>
      <vt:lpstr>Грань</vt:lpstr>
      <vt:lpstr>Сабақтың тақырыбы: Айлар</vt:lpstr>
      <vt:lpstr>Сабақтың мақсаты: </vt:lpstr>
      <vt:lpstr>Шаттық шеңбері</vt:lpstr>
      <vt:lpstr>Топқа бөлу</vt:lpstr>
      <vt:lpstr> Сөздік жұмыс</vt:lpstr>
      <vt:lpstr>1 – тапсырма. «Кім жылдам» ойыны</vt:lpstr>
      <vt:lpstr>2 – тапсырма. </vt:lpstr>
      <vt:lpstr>Презентация PowerPoint</vt:lpstr>
      <vt:lpstr>Топтық жұмыс: </vt:lpstr>
      <vt:lpstr>Презентация PowerPoint</vt:lpstr>
      <vt:lpstr>Сергіту сәті </vt:lpstr>
      <vt:lpstr>3 – тапсырма.  Жұптық  жұмыс.  «Екі дұрыс, бір бұрыс» әдісі</vt:lpstr>
      <vt:lpstr>4-тапсырма </vt:lpstr>
      <vt:lpstr>«Сәлемдеме жіберіңіз»  әдісі </vt:lpstr>
      <vt:lpstr>Рефлексия. «Алма ағашы» </vt:lpstr>
      <vt:lpstr>Презентация PowerPoint</vt:lpstr>
      <vt:lpstr>Бағалау: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Сабақтың тақырыбы: Айлар</dc:title>
  <dc:creator>Елдос</dc:creator>
  <cp:lastModifiedBy>Елдос</cp:lastModifiedBy>
  <cp:revision>5</cp:revision>
  <dcterms:created xsi:type="dcterms:W3CDTF">2018-04-06T04:50:47Z</dcterms:created>
  <dcterms:modified xsi:type="dcterms:W3CDTF">2018-04-06T06:56:24Z</dcterms:modified>
</cp:coreProperties>
</file>