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51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0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9034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08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7502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874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597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87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6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7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9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1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59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81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43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14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72816"/>
            <a:ext cx="8424936" cy="2304256"/>
          </a:xfrm>
        </p:spPr>
        <p:txBody>
          <a:bodyPr>
            <a:noAutofit/>
          </a:bodyPr>
          <a:lstStyle/>
          <a:p>
            <a:pPr algn="ctr"/>
            <a:r>
              <a:rPr lang="kk-KZ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cademy KZ" panose="020B0603050302020204" pitchFamily="34" charset="0"/>
              </a:rPr>
              <a:t>Сабақтың тақырыбы: </a:t>
            </a:r>
            <a:r>
              <a:rPr lang="kk-KZ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cademy KZ" panose="020B0603050302020204" pitchFamily="34" charset="0"/>
              </a:rPr>
              <a:t>Айлар</a:t>
            </a:r>
            <a:endParaRPr lang="ru-RU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cademy KZ" panose="020B06030503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797152"/>
            <a:ext cx="3240360" cy="985664"/>
          </a:xfrm>
        </p:spPr>
        <p:txBody>
          <a:bodyPr>
            <a:normAutofit/>
          </a:bodyPr>
          <a:lstStyle/>
          <a:p>
            <a:r>
              <a:rPr lang="kk-KZ" sz="4000" b="1" dirty="0">
                <a:solidFill>
                  <a:srgbClr val="00B050"/>
                </a:solidFill>
                <a:latin typeface="Academy KZ" panose="020B0603050302020204" pitchFamily="34" charset="0"/>
              </a:rPr>
              <a:t>4</a:t>
            </a:r>
            <a:r>
              <a:rPr lang="kk-KZ" sz="4000" b="1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 «Б» сынып</a:t>
            </a:r>
            <a:endParaRPr lang="ru-RU" sz="4000" b="1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727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7704856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k-KZ" sz="4000" b="1" dirty="0">
                <a:solidFill>
                  <a:srgbClr val="FF0000"/>
                </a:solidFill>
                <a:latin typeface="Academy KZ" panose="020B0603050302020204" pitchFamily="34" charset="0"/>
              </a:rPr>
              <a:t>Критерий:  </a:t>
            </a:r>
            <a:endParaRPr lang="ru-RU" sz="4000" dirty="0">
              <a:solidFill>
                <a:srgbClr val="FF0000"/>
              </a:solidFill>
              <a:latin typeface="Academy KZ" panose="020B0603050302020204" pitchFamily="34" charset="0"/>
            </a:endParaRPr>
          </a:p>
          <a:p>
            <a:pPr marL="0" indent="0">
              <a:buNone/>
            </a:pP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1. Аудиторияда  өзін – өзі ұстай  білу.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pPr marL="0" indent="0">
              <a:buNone/>
            </a:pP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2. Жұмыстың көркемдігі.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pPr marL="0" indent="0">
              <a:buNone/>
            </a:pP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3. Сөз саптауы.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79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88640"/>
            <a:ext cx="6347713" cy="1019200"/>
          </a:xfrm>
        </p:spPr>
        <p:txBody>
          <a:bodyPr>
            <a:normAutofit/>
          </a:bodyPr>
          <a:lstStyle/>
          <a:p>
            <a:pPr algn="ctr"/>
            <a:r>
              <a:rPr lang="kk-KZ" sz="6000" b="1" dirty="0">
                <a:solidFill>
                  <a:srgbClr val="0070C0"/>
                </a:solidFill>
                <a:latin typeface="Academy KZ" panose="020B0603050302020204" pitchFamily="34" charset="0"/>
              </a:rPr>
              <a:t>Сергіту сәті </a:t>
            </a:r>
            <a:endParaRPr lang="ru-RU" sz="6000" dirty="0">
              <a:solidFill>
                <a:srgbClr val="0070C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1412776"/>
            <a:ext cx="6626697" cy="5101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3200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Тереңдет </a:t>
            </a: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ойыңды,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Тiк ұста бойыңды.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Құстарға ұқсайық,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Қалықтап ұшайық.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Шық алға оң қанат,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Шық алға сол қанат,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Шаршаған кездерде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3200" dirty="0">
                <a:solidFill>
                  <a:srgbClr val="00B050"/>
                </a:solidFill>
                <a:latin typeface="Academy KZ" panose="020B0603050302020204" pitchFamily="34" charset="0"/>
              </a:rPr>
              <a:t>Қонайық жорғалап</a:t>
            </a:r>
            <a:r>
              <a:rPr lang="kk-KZ" sz="3200" b="1" dirty="0">
                <a:solidFill>
                  <a:srgbClr val="00B050"/>
                </a:solidFill>
                <a:latin typeface="Academy KZ" panose="020B0603050302020204" pitchFamily="34" charset="0"/>
              </a:rPr>
              <a:t>.</a:t>
            </a: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067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779096" cy="1143000"/>
          </a:xfrm>
        </p:spPr>
        <p:txBody>
          <a:bodyPr>
            <a:no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cademy KZ" panose="020B0603050302020204" pitchFamily="34" charset="0"/>
              </a:rPr>
              <a:t>3 – тапсырма.  </a:t>
            </a:r>
            <a:r>
              <a:rPr lang="kk-KZ" b="1" dirty="0">
                <a:solidFill>
                  <a:srgbClr val="00B050"/>
                </a:solidFill>
                <a:latin typeface="Academy KZ" panose="020B0603050302020204" pitchFamily="34" charset="0"/>
              </a:rPr>
              <a:t>Жұптық  жұмыс.  «Екі дұрыс, бір бұрыс» </a:t>
            </a:r>
            <a:r>
              <a:rPr lang="kk-KZ" b="1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әдісі</a:t>
            </a:r>
            <a:endParaRPr lang="ru-RU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211144" cy="2736304"/>
          </a:xfrm>
        </p:spPr>
        <p:txBody>
          <a:bodyPr/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Мәтін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бойынша екі дұрыс, бір бұрыс жауабы бар тест беріледі. Оқушылар шапшаңдықпен, алғырлықпен орындайды. 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948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6000" b="1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4-тапсырма </a:t>
            </a:r>
            <a:endParaRPr lang="ru-RU" sz="6000" dirty="0">
              <a:solidFill>
                <a:srgbClr val="FF000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30400"/>
            <a:ext cx="7344816" cy="3600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600" b="1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«</a:t>
            </a:r>
            <a:r>
              <a:rPr lang="kk-KZ" sz="3600" b="1" dirty="0">
                <a:solidFill>
                  <a:srgbClr val="FF0000"/>
                </a:solidFill>
                <a:latin typeface="Academy KZ" panose="020B0603050302020204" pitchFamily="34" charset="0"/>
              </a:rPr>
              <a:t>Кім тапқыр?». 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Оқушылар  гүлдердегі  берілген сөздерді орындайды. Сөздерді буынға бөліп тақтаға жазады, жіңішке, жуан буындарды атайды,  қанша буыннан тұратынын айтады. </a:t>
            </a:r>
            <a:endParaRPr lang="ru-RU" sz="36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97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670708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800" b="1" dirty="0">
                <a:solidFill>
                  <a:srgbClr val="FF0000"/>
                </a:solidFill>
                <a:latin typeface="Academy KZ" panose="020B0603050302020204" pitchFamily="34" charset="0"/>
              </a:rPr>
              <a:t>«Сәлемдеме жіберіңіз»  </a:t>
            </a:r>
            <a:r>
              <a:rPr lang="kk-KZ" sz="4800" b="1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әдісі </a:t>
            </a:r>
            <a:endParaRPr lang="ru-RU" sz="4800" b="1" dirty="0">
              <a:solidFill>
                <a:srgbClr val="FF000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7211144" cy="2016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Оқушылар </a:t>
            </a:r>
            <a:r>
              <a:rPr lang="kk-KZ" sz="4000" dirty="0">
                <a:solidFill>
                  <a:srgbClr val="00B050"/>
                </a:solidFill>
                <a:latin typeface="Academy KZ" panose="020B0603050302020204" pitchFamily="34" charset="0"/>
              </a:rPr>
              <a:t>әуен ойнап жатқан кезде, сандықшаны   сынып ішінде бір – біріне береді.</a:t>
            </a:r>
            <a:endParaRPr lang="ru-RU" sz="4000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905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513" y="620688"/>
            <a:ext cx="8229600" cy="1143000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FF0000"/>
                </a:solidFill>
                <a:latin typeface="Academy KZ" panose="020B0603050302020204" pitchFamily="34" charset="0"/>
              </a:rPr>
              <a:t>Рефлексия. </a:t>
            </a:r>
            <a:r>
              <a:rPr lang="kk-KZ" sz="4800" b="1" dirty="0">
                <a:solidFill>
                  <a:srgbClr val="00B0F0"/>
                </a:solidFill>
                <a:latin typeface="Academy KZ" panose="020B0603050302020204" pitchFamily="34" charset="0"/>
              </a:rPr>
              <a:t>«Алма ағашы</a:t>
            </a:r>
            <a:r>
              <a:rPr lang="kk-KZ" sz="4800" b="1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» </a:t>
            </a:r>
            <a:endParaRPr lang="ru-RU" sz="48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5513" y="2060848"/>
            <a:ext cx="7344892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36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Жасыл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алма </a:t>
            </a:r>
            <a:r>
              <a:rPr lang="kk-KZ" sz="36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-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мен бәрін түсіндім, көңіл </a:t>
            </a:r>
            <a:r>
              <a:rPr lang="kk-KZ" sz="36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-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күйім тамаша. Сары алма </a:t>
            </a:r>
            <a:r>
              <a:rPr lang="kk-KZ" sz="36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-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мен көп нәрсені түсіндім, көңіл </a:t>
            </a:r>
            <a:r>
              <a:rPr lang="kk-KZ" sz="36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-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күйім жақсы. Қызыл алма </a:t>
            </a:r>
            <a:r>
              <a:rPr lang="kk-KZ" sz="36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- </a:t>
            </a:r>
            <a:r>
              <a:rPr lang="kk-KZ" sz="3600" dirty="0">
                <a:solidFill>
                  <a:srgbClr val="00B0F0"/>
                </a:solidFill>
                <a:latin typeface="Academy KZ" panose="020B0603050302020204" pitchFamily="34" charset="0"/>
              </a:rPr>
              <a:t>мен түсінбедім, көңіл-күйім жоқ. Алма ағашындағы сөздерге стикерлерін  жапсырады. </a:t>
            </a:r>
            <a:endParaRPr lang="ru-RU" sz="36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554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72816"/>
            <a:ext cx="6984776" cy="2260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6000" b="1" dirty="0">
                <a:solidFill>
                  <a:srgbClr val="FF0000"/>
                </a:solidFill>
                <a:latin typeface="Academy KZ" panose="020B0603050302020204" pitchFamily="34" charset="0"/>
              </a:rPr>
              <a:t>Үйге тапсырма:  </a:t>
            </a:r>
            <a:endParaRPr lang="kk-KZ" sz="6000" b="1" dirty="0" smtClean="0">
              <a:solidFill>
                <a:srgbClr val="FF000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6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135 </a:t>
            </a:r>
            <a:r>
              <a:rPr lang="kk-KZ" sz="6000" dirty="0">
                <a:solidFill>
                  <a:srgbClr val="00B0F0"/>
                </a:solidFill>
                <a:latin typeface="Academy KZ" panose="020B0603050302020204" pitchFamily="34" charset="0"/>
              </a:rPr>
              <a:t>бет, 4-тапсырма.</a:t>
            </a:r>
            <a:endParaRPr lang="ru-RU" sz="6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endParaRPr lang="ru-RU" sz="6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73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832" y="764704"/>
            <a:ext cx="4752528" cy="1008112"/>
          </a:xfrm>
        </p:spPr>
        <p:txBody>
          <a:bodyPr/>
          <a:lstStyle/>
          <a:p>
            <a:pPr algn="ctr"/>
            <a:r>
              <a:rPr lang="kk-KZ" sz="6000" b="1" dirty="0">
                <a:solidFill>
                  <a:srgbClr val="FF0000"/>
                </a:solidFill>
                <a:latin typeface="Academy KZ" panose="020B0603050302020204" pitchFamily="34" charset="0"/>
              </a:rPr>
              <a:t>Бағалау: </a:t>
            </a:r>
            <a:endParaRPr lang="ru-RU" dirty="0">
              <a:solidFill>
                <a:srgbClr val="FF000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04864"/>
            <a:ext cx="7283152" cy="2880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Оқушыларға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әр тапсырманы орындау барысында жұлдызшалар беріледі.</a:t>
            </a:r>
            <a:r>
              <a:rPr lang="kk-KZ" sz="4000" b="1" dirty="0">
                <a:solidFill>
                  <a:srgbClr val="00B0F0"/>
                </a:solidFill>
                <a:latin typeface="Academy KZ" panose="020B0603050302020204" pitchFamily="34" charset="0"/>
              </a:rPr>
              <a:t>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 Оқушылар  жұлдызшалар  арқылы  бағаланады.</a:t>
            </a:r>
            <a:r>
              <a:rPr lang="kk-KZ" sz="4000" b="1" dirty="0">
                <a:solidFill>
                  <a:srgbClr val="00B0F0"/>
                </a:solidFill>
                <a:latin typeface="Academy KZ" panose="020B0603050302020204" pitchFamily="34" charset="0"/>
              </a:rPr>
              <a:t> 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49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7207" y="548680"/>
            <a:ext cx="8229600" cy="1143000"/>
          </a:xfrm>
        </p:spPr>
        <p:txBody>
          <a:bodyPr>
            <a:normAutofit/>
          </a:bodyPr>
          <a:lstStyle/>
          <a:p>
            <a:r>
              <a:rPr lang="kk-KZ" sz="5400" b="1" dirty="0">
                <a:solidFill>
                  <a:srgbClr val="00B050"/>
                </a:solidFill>
                <a:latin typeface="Academy KZ" panose="020B0603050302020204" pitchFamily="34" charset="0"/>
              </a:rPr>
              <a:t>Сабақтың мақсаты:</a:t>
            </a:r>
            <a:r>
              <a:rPr lang="kk-KZ" sz="5400" dirty="0">
                <a:solidFill>
                  <a:srgbClr val="00B050"/>
                </a:solidFill>
                <a:latin typeface="Academy KZ" panose="020B0603050302020204" pitchFamily="34" charset="0"/>
              </a:rPr>
              <a:t> </a:t>
            </a:r>
            <a:endParaRPr lang="ru-RU" sz="5400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7643192" cy="25922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Ай </a:t>
            </a:r>
            <a:r>
              <a:rPr lang="kk-KZ" sz="4000" dirty="0">
                <a:solidFill>
                  <a:srgbClr val="FF0000"/>
                </a:solidFill>
                <a:latin typeface="Academy KZ" panose="020B0603050302020204" pitchFamily="34" charset="0"/>
              </a:rPr>
              <a:t>аттарымен және олардың орналасу тәртібімен таныстыру арқылы оқушылардың  сөздік қорын, ауызша, жазбаша сауаттылықтарын  арттыру. </a:t>
            </a:r>
            <a:endParaRPr lang="ru-RU" sz="4000" dirty="0">
              <a:solidFill>
                <a:srgbClr val="FF000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8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7488832" cy="1143000"/>
          </a:xfrm>
        </p:spPr>
        <p:txBody>
          <a:bodyPr>
            <a:normAutofit/>
          </a:bodyPr>
          <a:lstStyle/>
          <a:p>
            <a:pPr algn="ctr"/>
            <a:r>
              <a:rPr lang="kk-KZ" sz="4800" b="1" dirty="0">
                <a:solidFill>
                  <a:srgbClr val="00B050"/>
                </a:solidFill>
                <a:latin typeface="Academy KZ" panose="020B0603050302020204" pitchFamily="34" charset="0"/>
              </a:rPr>
              <a:t>Шаттық </a:t>
            </a:r>
            <a:r>
              <a:rPr lang="kk-KZ" sz="4800" b="1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шеңбері</a:t>
            </a:r>
            <a:endParaRPr lang="ru-RU" sz="4800" b="1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701" y="2276872"/>
            <a:ext cx="7643192" cy="21602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Оқушылар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шаттық шеңберіне жиналады. Бір – бірлерімен амандасып, жақсы қасиеттерін айтады</a:t>
            </a: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.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8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427168" cy="1143000"/>
          </a:xfrm>
        </p:spPr>
        <p:txBody>
          <a:bodyPr>
            <a:normAutofit/>
          </a:bodyPr>
          <a:lstStyle/>
          <a:p>
            <a:pPr algn="ctr"/>
            <a:r>
              <a:rPr lang="kk-KZ" sz="6000" b="1" dirty="0">
                <a:solidFill>
                  <a:srgbClr val="00B050"/>
                </a:solidFill>
                <a:latin typeface="Academy KZ" panose="020B0603050302020204" pitchFamily="34" charset="0"/>
              </a:rPr>
              <a:t>Топқа </a:t>
            </a:r>
            <a:r>
              <a:rPr lang="kk-KZ" sz="6000" b="1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бөлу</a:t>
            </a:r>
            <a:endParaRPr lang="ru-RU" sz="6000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7283152" cy="30963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Сағат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пен күннің суреттері арқылы топқа бөлінеді. Оқушылар  сағат  және күн  суреттері бойынша отырады. Тақтадағы ай аттарын көрсетеді. 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631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500" y="476672"/>
            <a:ext cx="7312844" cy="1143000"/>
          </a:xfrm>
        </p:spPr>
        <p:txBody>
          <a:bodyPr>
            <a:normAutofit/>
          </a:bodyPr>
          <a:lstStyle/>
          <a:p>
            <a:pPr algn="ctr"/>
            <a:r>
              <a:rPr lang="kk-KZ" sz="6700" dirty="0">
                <a:solidFill>
                  <a:srgbClr val="00B050"/>
                </a:solidFill>
                <a:latin typeface="Academy KZ" panose="020B0603050302020204" pitchFamily="34" charset="0"/>
              </a:rPr>
              <a:t> </a:t>
            </a:r>
            <a:r>
              <a:rPr lang="kk-KZ" sz="6700" b="1" dirty="0">
                <a:solidFill>
                  <a:srgbClr val="00B050"/>
                </a:solidFill>
                <a:latin typeface="Academy KZ" panose="020B0603050302020204" pitchFamily="34" charset="0"/>
              </a:rPr>
              <a:t>Сөздік </a:t>
            </a:r>
            <a:r>
              <a:rPr lang="kk-KZ" sz="6700" b="1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жұмыс</a:t>
            </a:r>
            <a:endParaRPr lang="ru-RU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04864"/>
            <a:ext cx="8229600" cy="305293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Күз </a:t>
            </a:r>
            <a:r>
              <a:rPr lang="kk-KZ" sz="4000" dirty="0">
                <a:solidFill>
                  <a:srgbClr val="FF0000"/>
                </a:solidFill>
                <a:latin typeface="Academy KZ" panose="020B0603050302020204" pitchFamily="34" charset="0"/>
              </a:rPr>
              <a:t>айлары </a:t>
            </a:r>
            <a:r>
              <a:rPr lang="en-US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-</a:t>
            </a:r>
            <a:r>
              <a:rPr lang="kk-KZ" sz="4000" dirty="0" smtClean="0">
                <a:latin typeface="Academy KZ" panose="020B0603050302020204" pitchFamily="34" charset="0"/>
              </a:rPr>
              <a:t>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осенние месяцы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4000" dirty="0">
                <a:solidFill>
                  <a:srgbClr val="FF0000"/>
                </a:solidFill>
                <a:latin typeface="Academy KZ" panose="020B0603050302020204" pitchFamily="34" charset="0"/>
              </a:rPr>
              <a:t>жаз айлары </a:t>
            </a:r>
            <a:r>
              <a:rPr lang="en-US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-</a:t>
            </a:r>
            <a:r>
              <a:rPr lang="kk-KZ" sz="4000" dirty="0" smtClean="0">
                <a:latin typeface="Academy KZ" panose="020B0603050302020204" pitchFamily="34" charset="0"/>
              </a:rPr>
              <a:t>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летние месяцы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4000" dirty="0">
                <a:solidFill>
                  <a:srgbClr val="FF0000"/>
                </a:solidFill>
                <a:latin typeface="Academy KZ" panose="020B0603050302020204" pitchFamily="34" charset="0"/>
              </a:rPr>
              <a:t>қыс айлары </a:t>
            </a:r>
            <a:r>
              <a:rPr lang="en-US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-</a:t>
            </a:r>
            <a:r>
              <a:rPr lang="kk-KZ" sz="4000" dirty="0" smtClean="0">
                <a:latin typeface="Academy KZ" panose="020B0603050302020204" pitchFamily="34" charset="0"/>
              </a:rPr>
              <a:t>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зимние месяцы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4000" dirty="0">
                <a:solidFill>
                  <a:srgbClr val="FF0000"/>
                </a:solidFill>
                <a:latin typeface="Academy KZ" panose="020B0603050302020204" pitchFamily="34" charset="0"/>
              </a:rPr>
              <a:t>көктем айлары </a:t>
            </a:r>
            <a:r>
              <a:rPr lang="en-US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-</a:t>
            </a:r>
            <a:r>
              <a:rPr lang="kk-KZ" sz="4000" dirty="0" smtClean="0">
                <a:solidFill>
                  <a:srgbClr val="FF0000"/>
                </a:solidFill>
                <a:latin typeface="Academy KZ" panose="020B0603050302020204" pitchFamily="34" charset="0"/>
              </a:rPr>
              <a:t>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весенние </a:t>
            </a: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месяцы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30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380" y="620688"/>
            <a:ext cx="6873924" cy="1143000"/>
          </a:xfrm>
        </p:spPr>
        <p:txBody>
          <a:bodyPr>
            <a:no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latin typeface="Academy KZ" panose="020B0603050302020204" pitchFamily="34" charset="0"/>
              </a:rPr>
              <a:t>1 – тапсырма. </a:t>
            </a:r>
            <a:r>
              <a:rPr lang="kk-KZ" b="1" dirty="0">
                <a:solidFill>
                  <a:srgbClr val="00B050"/>
                </a:solidFill>
                <a:latin typeface="Academy KZ" panose="020B0603050302020204" pitchFamily="34" charset="0"/>
              </a:rPr>
              <a:t>«Кім жылдам» </a:t>
            </a:r>
            <a:r>
              <a:rPr lang="kk-KZ" b="1" dirty="0" smtClean="0">
                <a:solidFill>
                  <a:srgbClr val="00B050"/>
                </a:solidFill>
                <a:latin typeface="Academy KZ" panose="020B0603050302020204" pitchFamily="34" charset="0"/>
              </a:rPr>
              <a:t>ойыны</a:t>
            </a:r>
            <a:endParaRPr lang="ru-RU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067128" cy="3273227"/>
          </a:xfrm>
        </p:spPr>
        <p:txBody>
          <a:bodyPr/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70C0"/>
                </a:solidFill>
                <a:latin typeface="Academy KZ" panose="020B0603050302020204" pitchFamily="34" charset="0"/>
              </a:rPr>
              <a:t>Бүгін </a:t>
            </a:r>
            <a:r>
              <a:rPr lang="kk-KZ" sz="4000" dirty="0">
                <a:solidFill>
                  <a:srgbClr val="0070C0"/>
                </a:solidFill>
                <a:latin typeface="Academy KZ" panose="020B0603050302020204" pitchFamily="34" charset="0"/>
              </a:rPr>
              <a:t>нешесі? деген сұраққа жауап береді. Үлестірмелі парақшалардағы сандар  арқылы берілген күндерді  жазбаша  жазады.</a:t>
            </a:r>
            <a:endParaRPr lang="ru-RU" sz="4000" dirty="0">
              <a:solidFill>
                <a:srgbClr val="0070C0"/>
              </a:solidFill>
              <a:latin typeface="Academy KZ" panose="020B06030503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97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139136" cy="1143000"/>
          </a:xfrm>
        </p:spPr>
        <p:txBody>
          <a:bodyPr>
            <a:normAutofit/>
          </a:bodyPr>
          <a:lstStyle/>
          <a:p>
            <a:pPr algn="ctr"/>
            <a:r>
              <a:rPr lang="kk-KZ" sz="6000" b="1" dirty="0">
                <a:solidFill>
                  <a:srgbClr val="00B050"/>
                </a:solidFill>
                <a:latin typeface="Academy KZ" panose="020B0603050302020204" pitchFamily="34" charset="0"/>
              </a:rPr>
              <a:t>2 – тапсырма. </a:t>
            </a:r>
            <a:endParaRPr lang="ru-RU" sz="6000" dirty="0">
              <a:solidFill>
                <a:srgbClr val="00B05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7139136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Мәтінді 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оқып, аударады.  Мәтіндегі  айлар   туралы  мәлімет береді. 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929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1"/>
            <a:ext cx="7344816" cy="4392488"/>
          </a:xfrm>
        </p:spPr>
        <p:txBody>
          <a:bodyPr/>
          <a:lstStyle/>
          <a:p>
            <a:pPr marL="0" indent="0" algn="ctr">
              <a:buNone/>
            </a:pPr>
            <a:r>
              <a:rPr lang="kk-KZ" sz="6000" b="1" dirty="0">
                <a:solidFill>
                  <a:srgbClr val="FF0000"/>
                </a:solidFill>
                <a:latin typeface="Academy KZ" panose="020B0603050302020204" pitchFamily="34" charset="0"/>
              </a:rPr>
              <a:t>Жеке жұмыс:</a:t>
            </a:r>
            <a:r>
              <a:rPr lang="kk-KZ" sz="6000" dirty="0">
                <a:solidFill>
                  <a:srgbClr val="FF0000"/>
                </a:solidFill>
                <a:latin typeface="Academy KZ" panose="020B0603050302020204" pitchFamily="34" charset="0"/>
              </a:rPr>
              <a:t> </a:t>
            </a:r>
            <a:endParaRPr lang="kk-KZ" sz="6000" dirty="0" smtClean="0">
              <a:solidFill>
                <a:srgbClr val="FF0000"/>
              </a:solidFill>
              <a:latin typeface="Academy KZ" panose="020B0603050302020204" pitchFamily="34" charset="0"/>
            </a:endParaRPr>
          </a:p>
          <a:p>
            <a:pPr marL="0" indent="0" algn="ctr">
              <a:buNone/>
            </a:pPr>
            <a:r>
              <a:rPr lang="kk-KZ" sz="6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әр </a:t>
            </a:r>
            <a:r>
              <a:rPr lang="kk-KZ" sz="6000" dirty="0">
                <a:solidFill>
                  <a:srgbClr val="00B0F0"/>
                </a:solidFill>
                <a:latin typeface="Academy KZ" panose="020B0603050302020204" pitchFamily="34" charset="0"/>
              </a:rPr>
              <a:t>оқушы мәтінді жеке оқып шығады.</a:t>
            </a:r>
            <a:endParaRPr lang="ru-RU" sz="6000" dirty="0">
              <a:solidFill>
                <a:srgbClr val="00B0F0"/>
              </a:solidFill>
              <a:latin typeface="Academy KZ" panose="020B06030503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234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851104" cy="1224136"/>
          </a:xfrm>
        </p:spPr>
        <p:txBody>
          <a:bodyPr/>
          <a:lstStyle/>
          <a:p>
            <a:pPr algn="ctr"/>
            <a:r>
              <a:rPr lang="kk-KZ" sz="6000" b="1" dirty="0">
                <a:solidFill>
                  <a:srgbClr val="FF0000"/>
                </a:solidFill>
                <a:latin typeface="Academy KZ" panose="020B0603050302020204" pitchFamily="34" charset="0"/>
              </a:rPr>
              <a:t>Топтық жұмыс:</a:t>
            </a:r>
            <a:r>
              <a:rPr lang="kk-KZ" sz="6000" dirty="0">
                <a:solidFill>
                  <a:srgbClr val="FF0000"/>
                </a:solidFill>
                <a:latin typeface="Academy KZ" panose="020B0603050302020204" pitchFamily="34" charset="0"/>
              </a:rPr>
              <a:t> </a:t>
            </a:r>
            <a:endParaRPr lang="ru-RU" dirty="0">
              <a:solidFill>
                <a:srgbClr val="FF0000"/>
              </a:solidFill>
              <a:latin typeface="Academy KZ" panose="020B06030503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" y="2636912"/>
            <a:ext cx="7499176" cy="2088232"/>
          </a:xfrm>
        </p:spPr>
        <p:txBody>
          <a:bodyPr/>
          <a:lstStyle/>
          <a:p>
            <a:pPr marL="0" indent="0" algn="ctr">
              <a:buNone/>
            </a:pPr>
            <a:r>
              <a:rPr lang="kk-KZ" sz="4000" dirty="0" smtClean="0">
                <a:solidFill>
                  <a:srgbClr val="00B0F0"/>
                </a:solidFill>
                <a:latin typeface="Academy KZ" panose="020B0603050302020204" pitchFamily="34" charset="0"/>
              </a:rPr>
              <a:t>Жоба </a:t>
            </a:r>
            <a:r>
              <a:rPr lang="kk-KZ" sz="4000" dirty="0">
                <a:solidFill>
                  <a:srgbClr val="00B0F0"/>
                </a:solidFill>
                <a:latin typeface="Academy KZ" panose="020B0603050302020204" pitchFamily="34" charset="0"/>
              </a:rPr>
              <a:t>қорғайды.  І топ. Күз мезгілі туралы   жазады. ІІ топ. Көктем мезгілі туралы  жазады.  </a:t>
            </a:r>
            <a:endParaRPr lang="ru-RU" sz="4000" dirty="0">
              <a:solidFill>
                <a:srgbClr val="00B0F0"/>
              </a:solidFill>
              <a:latin typeface="Academy KZ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88872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362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Academy KZ</vt:lpstr>
      <vt:lpstr>Arial</vt:lpstr>
      <vt:lpstr>Trebuchet MS</vt:lpstr>
      <vt:lpstr>Wingdings 3</vt:lpstr>
      <vt:lpstr>Грань</vt:lpstr>
      <vt:lpstr>Сабақтың тақырыбы: Айлар</vt:lpstr>
      <vt:lpstr>Сабақтың мақсаты: </vt:lpstr>
      <vt:lpstr>Шаттық шеңбері</vt:lpstr>
      <vt:lpstr>Топқа бөлу</vt:lpstr>
      <vt:lpstr> Сөздік жұмыс</vt:lpstr>
      <vt:lpstr>1 – тапсырма. «Кім жылдам» ойыны</vt:lpstr>
      <vt:lpstr>2 – тапсырма. </vt:lpstr>
      <vt:lpstr>Презентация PowerPoint</vt:lpstr>
      <vt:lpstr>Топтық жұмыс: </vt:lpstr>
      <vt:lpstr>Презентация PowerPoint</vt:lpstr>
      <vt:lpstr>Сергіту сәті </vt:lpstr>
      <vt:lpstr>3 – тапсырма.  Жұптық  жұмыс.  «Екі дұрыс, бір бұрыс» әдісі</vt:lpstr>
      <vt:lpstr>4-тапсырма </vt:lpstr>
      <vt:lpstr>«Сәлемдеме жіберіңіз»  әдісі </vt:lpstr>
      <vt:lpstr>Рефлексия. «Алма ағашы» </vt:lpstr>
      <vt:lpstr>Презентация PowerPoint</vt:lpstr>
      <vt:lpstr>Бағалау: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тақырыбы: Айлар</dc:title>
  <dc:creator>Елдос</dc:creator>
  <cp:lastModifiedBy>Елдос</cp:lastModifiedBy>
  <cp:revision>5</cp:revision>
  <dcterms:created xsi:type="dcterms:W3CDTF">2018-04-06T04:50:47Z</dcterms:created>
  <dcterms:modified xsi:type="dcterms:W3CDTF">2018-04-06T06:56:24Z</dcterms:modified>
</cp:coreProperties>
</file>