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9" r:id="rId7"/>
    <p:sldId id="270" r:id="rId8"/>
    <p:sldId id="271" r:id="rId9"/>
    <p:sldId id="272" r:id="rId10"/>
    <p:sldId id="261" r:id="rId11"/>
    <p:sldId id="273" r:id="rId12"/>
    <p:sldId id="274" r:id="rId13"/>
    <p:sldId id="275" r:id="rId14"/>
    <p:sldId id="276" r:id="rId15"/>
    <p:sldId id="262" r:id="rId16"/>
    <p:sldId id="263" r:id="rId17"/>
    <p:sldId id="264" r:id="rId18"/>
    <p:sldId id="265" r:id="rId19"/>
    <p:sldId id="266" r:id="rId20"/>
    <p:sldId id="268" r:id="rId21"/>
    <p:sldId id="277" r:id="rId22"/>
  </p:sldIdLst>
  <p:sldSz cx="9144000" cy="6858000" type="screen4x3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2377"/>
    <a:srgbClr val="261036"/>
    <a:srgbClr val="FCA6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83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787825-6F82-4AA9-972D-39D2C9F72965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4563EB-75AF-4CA7-915F-FBBB779D26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903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4563EB-75AF-4CA7-915F-FBBB779D268A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035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295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178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8364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124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16161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958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285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43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117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593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543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507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300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352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838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87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605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9" y="1844824"/>
            <a:ext cx="8208912" cy="2378695"/>
          </a:xfrm>
        </p:spPr>
        <p:txBody>
          <a:bodyPr>
            <a:normAutofit/>
          </a:bodyPr>
          <a:lstStyle/>
          <a:p>
            <a:pPr algn="ctr"/>
            <a:r>
              <a:rPr lang="kk-KZ" sz="7200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entSchbkCyrill BT" panose="02040603050705020303" pitchFamily="18" charset="-52"/>
              </a:rPr>
              <a:t>Информатика әлеміне саяхат</a:t>
            </a:r>
            <a:endParaRPr lang="ru-RU" sz="72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CentSchbkCyrill BT" panose="02040603050705020303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68371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260648"/>
            <a:ext cx="3528392" cy="1584176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>
                <a:solidFill>
                  <a:srgbClr val="FF0000"/>
                </a:solidFill>
                <a:latin typeface="CentSchbkCyrill BT" panose="02040603050705020303" pitchFamily="18" charset="-52"/>
              </a:rPr>
              <a:t>II </a:t>
            </a:r>
            <a:r>
              <a:rPr lang="kk-KZ" sz="8000" b="1" dirty="0" smtClean="0">
                <a:solidFill>
                  <a:srgbClr val="FF0000"/>
                </a:solidFill>
                <a:latin typeface="CentSchbkCyrill BT" panose="02040603050705020303" pitchFamily="18" charset="-52"/>
              </a:rPr>
              <a:t>топ</a:t>
            </a:r>
            <a:endParaRPr lang="ru-RU" sz="8000" dirty="0">
              <a:solidFill>
                <a:srgbClr val="FF0000"/>
              </a:solidFill>
              <a:latin typeface="CentSchbkCyrill BT" panose="02040603050705020303" pitchFamily="18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204864"/>
            <a:ext cx="7776864" cy="28803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kk-KZ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Білмесең</a:t>
            </a:r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«анықтама»-дан сұра</a:t>
            </a:r>
            <a:r>
              <a:rPr lang="kk-KZ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kk-KZ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kk-KZ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Білмесең білгеннен сұра)</a:t>
            </a:r>
            <a:r>
              <a:rPr lang="kk-KZ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kk-KZ" sz="4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8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7416824" cy="1872208"/>
          </a:xfrm>
        </p:spPr>
        <p:txBody>
          <a:bodyPr>
            <a:noAutofit/>
          </a:bodyPr>
          <a:lstStyle/>
          <a:p>
            <a:pPr marL="0" indent="0" algn="ctr"/>
            <a:r>
              <a:rPr lang="kk-KZ" b="1" dirty="0">
                <a:solidFill>
                  <a:srgbClr val="002060"/>
                </a:solidFill>
                <a:latin typeface="CentSchbkCyrill BT" panose="02040603050705020303" pitchFamily="18" charset="-52"/>
              </a:rPr>
              <a:t>2. Бір ядролы процессор жақсы, ал екі ядролы одан да жақсы. </a:t>
            </a:r>
            <a:br>
              <a:rPr lang="kk-KZ" b="1" dirty="0">
                <a:solidFill>
                  <a:srgbClr val="002060"/>
                </a:solidFill>
                <a:latin typeface="CentSchbkCyrill BT" panose="02040603050705020303" pitchFamily="18" charset="-52"/>
              </a:rPr>
            </a:br>
            <a:endParaRPr lang="kk-KZ" b="1" dirty="0">
              <a:solidFill>
                <a:srgbClr val="FF0000"/>
              </a:solidFill>
              <a:latin typeface="CentSchbkCyrill BT" panose="02040603050705020303" pitchFamily="18" charset="-52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9544" y="3573016"/>
            <a:ext cx="79031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600" b="1" dirty="0">
                <a:solidFill>
                  <a:srgbClr val="FF0000"/>
                </a:solidFill>
                <a:latin typeface="CentSchbkCyrill BT" panose="02040603050705020303" pitchFamily="18" charset="-52"/>
              </a:rPr>
              <a:t>(Бір ақылдан, екі ақыл артық)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500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727131"/>
            <a:ext cx="7272808" cy="1378704"/>
          </a:xfrm>
        </p:spPr>
        <p:txBody>
          <a:bodyPr>
            <a:noAutofit/>
          </a:bodyPr>
          <a:lstStyle/>
          <a:p>
            <a:pPr marL="0" indent="0" algn="ctr"/>
            <a:r>
              <a:rPr lang="kk-KZ" b="1" dirty="0">
                <a:solidFill>
                  <a:srgbClr val="002060"/>
                </a:solidFill>
                <a:latin typeface="CentSchbkCyrill BT" panose="02040603050705020303" pitchFamily="18" charset="-52"/>
              </a:rPr>
              <a:t>3. Антивирусы күштіні-Вирус ала алмайды. </a:t>
            </a:r>
            <a:br>
              <a:rPr lang="kk-KZ" b="1" dirty="0">
                <a:solidFill>
                  <a:srgbClr val="002060"/>
                </a:solidFill>
                <a:latin typeface="CentSchbkCyrill BT" panose="02040603050705020303" pitchFamily="18" charset="-52"/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3284984"/>
            <a:ext cx="7704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rgbClr val="FF0000"/>
                </a:solidFill>
                <a:latin typeface="CentSchbkCyrill BT" panose="02040603050705020303" pitchFamily="18" charset="-52"/>
              </a:rPr>
              <a:t>(Досы күштіні-жау алмайды) </a:t>
            </a:r>
            <a:br>
              <a:rPr lang="kk-KZ" sz="3600" b="1" dirty="0">
                <a:solidFill>
                  <a:srgbClr val="FF0000"/>
                </a:solidFill>
                <a:latin typeface="CentSchbkCyrill BT" panose="02040603050705020303" pitchFamily="18" charset="-52"/>
              </a:rPr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715280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628800"/>
            <a:ext cx="7920880" cy="1512168"/>
          </a:xfrm>
        </p:spPr>
        <p:txBody>
          <a:bodyPr>
            <a:noAutofit/>
          </a:bodyPr>
          <a:lstStyle/>
          <a:p>
            <a:pPr algn="ctr"/>
            <a:r>
              <a:rPr lang="kk-KZ" b="1" dirty="0">
                <a:solidFill>
                  <a:srgbClr val="002060"/>
                </a:solidFill>
                <a:latin typeface="CentSchbkCyrill BT" panose="02040603050705020303" pitchFamily="18" charset="-52"/>
              </a:rPr>
              <a:t>4. Күлсең ескірген компьютерлерге күл.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91580" y="3140968"/>
            <a:ext cx="6696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rgbClr val="FF0000"/>
                </a:solidFill>
                <a:latin typeface="CentSchbkCyrill BT" panose="02040603050705020303" pitchFamily="18" charset="-52"/>
              </a:rPr>
              <a:t>(Күлсең кәріге күл) </a:t>
            </a:r>
            <a:br>
              <a:rPr lang="kk-KZ" sz="3600" b="1" dirty="0">
                <a:solidFill>
                  <a:srgbClr val="FF0000"/>
                </a:solidFill>
                <a:latin typeface="CentSchbkCyrill BT" panose="02040603050705020303" pitchFamily="18" charset="-52"/>
              </a:rPr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2314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772816"/>
            <a:ext cx="7416824" cy="1296144"/>
          </a:xfrm>
        </p:spPr>
        <p:txBody>
          <a:bodyPr>
            <a:noAutofit/>
          </a:bodyPr>
          <a:lstStyle/>
          <a:p>
            <a:pPr marL="0" indent="0" algn="ctr"/>
            <a:r>
              <a:rPr lang="kk-KZ" b="1" dirty="0">
                <a:solidFill>
                  <a:srgbClr val="002060"/>
                </a:solidFill>
                <a:latin typeface="CentSchbkCyrill BT" panose="02040603050705020303" pitchFamily="18" charset="-52"/>
              </a:rPr>
              <a:t>5. Компьютерде екі колонка, дауысы жер жарады. </a:t>
            </a:r>
            <a:br>
              <a:rPr lang="kk-KZ" b="1" dirty="0">
                <a:solidFill>
                  <a:srgbClr val="002060"/>
                </a:solidFill>
                <a:latin typeface="CentSchbkCyrill BT" panose="02040603050705020303" pitchFamily="18" charset="-52"/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3284984"/>
            <a:ext cx="74168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rgbClr val="FF0000"/>
                </a:solidFill>
                <a:latin typeface="CentSchbkCyrill BT" panose="02040603050705020303" pitchFamily="18" charset="-52"/>
              </a:rPr>
              <a:t>(Айдағаны бес ешкі, ысқырығы жер жарады)  </a:t>
            </a:r>
            <a:br>
              <a:rPr lang="kk-KZ" sz="3600" b="1" dirty="0">
                <a:solidFill>
                  <a:srgbClr val="FF0000"/>
                </a:solidFill>
                <a:latin typeface="CentSchbkCyrill BT" panose="02040603050705020303" pitchFamily="18" charset="-52"/>
              </a:rPr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475109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539552" y="2060848"/>
            <a:ext cx="7920880" cy="2304256"/>
          </a:xfrm>
          <a:prstGeom prst="roundRect">
            <a:avLst/>
          </a:prstGeom>
          <a:ln w="571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276872"/>
            <a:ext cx="7776864" cy="1872208"/>
          </a:xfrm>
        </p:spPr>
        <p:txBody>
          <a:bodyPr>
            <a:noAutofit/>
          </a:bodyPr>
          <a:lstStyle/>
          <a:p>
            <a:pPr algn="ctr"/>
            <a:r>
              <a:rPr lang="kk-KZ" sz="5400" b="1" dirty="0">
                <a:solidFill>
                  <a:srgbClr val="532377"/>
                </a:solidFill>
                <a:latin typeface="CentSchbkCyrill BT" panose="02040603050705020303" pitchFamily="18" charset="-52"/>
              </a:rPr>
              <a:t>II кезең.</a:t>
            </a:r>
            <a:r>
              <a:rPr lang="kk-KZ" sz="5400" dirty="0">
                <a:solidFill>
                  <a:srgbClr val="532377"/>
                </a:solidFill>
                <a:latin typeface="CentSchbkCyrill BT" panose="02040603050705020303" pitchFamily="18" charset="-52"/>
              </a:rPr>
              <a:t> </a:t>
            </a:r>
            <a:r>
              <a:rPr lang="kk-KZ" sz="5400" b="1" dirty="0">
                <a:solidFill>
                  <a:srgbClr val="532377"/>
                </a:solidFill>
                <a:latin typeface="CentSchbkCyrill BT" panose="02040603050705020303" pitchFamily="18" charset="-52"/>
              </a:rPr>
              <a:t>«Қызықты тапсырмалар» тауы </a:t>
            </a:r>
            <a:r>
              <a:rPr lang="ru-RU" sz="5400" dirty="0">
                <a:solidFill>
                  <a:srgbClr val="532377"/>
                </a:solidFill>
                <a:latin typeface="CentSchbkCyrill BT" panose="02040603050705020303" pitchFamily="18" charset="-52"/>
              </a:rPr>
              <a:t/>
            </a:r>
            <a:br>
              <a:rPr lang="ru-RU" sz="5400" dirty="0">
                <a:solidFill>
                  <a:srgbClr val="532377"/>
                </a:solidFill>
                <a:latin typeface="CentSchbkCyrill BT" panose="02040603050705020303" pitchFamily="18" charset="-52"/>
              </a:rPr>
            </a:br>
            <a:endParaRPr lang="ru-RU" sz="5400" dirty="0">
              <a:solidFill>
                <a:srgbClr val="532377"/>
              </a:solidFill>
              <a:latin typeface="CentSchbkCyrill BT" panose="02040603050705020303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4392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188640"/>
            <a:ext cx="8424936" cy="792088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dirty="0" smtClean="0">
                <a:solidFill>
                  <a:srgbClr val="FF0000"/>
                </a:solidFill>
                <a:latin typeface="CentSchbkCyrill BT" panose="02040603050705020303" pitchFamily="18" charset="-52"/>
              </a:rPr>
              <a:t>Қызықты тапсырмалар</a:t>
            </a:r>
            <a:endParaRPr lang="ru-RU" sz="4000" b="1" dirty="0">
              <a:solidFill>
                <a:srgbClr val="FF0000"/>
              </a:solidFill>
              <a:latin typeface="CentSchbkCyrill BT" panose="02040603050705020303" pitchFamily="18" charset="-52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1196752"/>
            <a:ext cx="3744416" cy="5472608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latin typeface="CentSchbkCyrill BT" panose="02040603050705020303" pitchFamily="18" charset="-52"/>
              </a:rPr>
              <a:t>Меңзер –</a:t>
            </a:r>
            <a:r>
              <a:rPr lang="kk-KZ" sz="2400" dirty="0" smtClean="0">
                <a:latin typeface="CentSchbkCyrill BT" panose="02040603050705020303" pitchFamily="18" charset="-52"/>
              </a:rPr>
              <a:t> бұл ...</a:t>
            </a:r>
          </a:p>
          <a:p>
            <a:pPr algn="ctr"/>
            <a:endParaRPr lang="kk-KZ" sz="2400" b="1" dirty="0" smtClean="0">
              <a:latin typeface="CentSchbkCyrill BT" panose="02040603050705020303" pitchFamily="18" charset="-52"/>
            </a:endParaRPr>
          </a:p>
          <a:p>
            <a:pPr algn="ctr"/>
            <a:r>
              <a:rPr lang="kk-KZ" sz="2400" b="1" dirty="0" smtClean="0">
                <a:latin typeface="CentSchbkCyrill BT" panose="02040603050705020303" pitchFamily="18" charset="-52"/>
              </a:rPr>
              <a:t>Презентация –</a:t>
            </a:r>
            <a:r>
              <a:rPr lang="kk-KZ" sz="2400" dirty="0" smtClean="0">
                <a:latin typeface="CentSchbkCyrill BT" panose="02040603050705020303" pitchFamily="18" charset="-52"/>
              </a:rPr>
              <a:t> бұл ...</a:t>
            </a:r>
          </a:p>
          <a:p>
            <a:pPr algn="ctr"/>
            <a:r>
              <a:rPr lang="kk-KZ" sz="2400" b="1" dirty="0" smtClean="0">
                <a:latin typeface="CentSchbkCyrill BT" panose="02040603050705020303" pitchFamily="18" charset="-52"/>
              </a:rPr>
              <a:t>Ақпарат – </a:t>
            </a:r>
            <a:r>
              <a:rPr lang="kk-KZ" sz="2400" dirty="0" smtClean="0">
                <a:latin typeface="CentSchbkCyrill BT" panose="02040603050705020303" pitchFamily="18" charset="-52"/>
              </a:rPr>
              <a:t>бұл ...</a:t>
            </a:r>
          </a:p>
          <a:p>
            <a:pPr algn="ctr"/>
            <a:endParaRPr lang="kk-KZ" sz="2400" b="1" dirty="0" smtClean="0">
              <a:latin typeface="CentSchbkCyrill BT" panose="02040603050705020303" pitchFamily="18" charset="-52"/>
            </a:endParaRPr>
          </a:p>
          <a:p>
            <a:pPr algn="ctr"/>
            <a:r>
              <a:rPr lang="kk-KZ" sz="2400" b="1" dirty="0" smtClean="0">
                <a:latin typeface="CentSchbkCyrill BT" panose="02040603050705020303" pitchFamily="18" charset="-52"/>
              </a:rPr>
              <a:t>Сканер – </a:t>
            </a:r>
            <a:r>
              <a:rPr lang="kk-KZ" sz="2400" dirty="0" smtClean="0">
                <a:latin typeface="CentSchbkCyrill BT" panose="02040603050705020303" pitchFamily="18" charset="-52"/>
              </a:rPr>
              <a:t>бұл ...</a:t>
            </a:r>
          </a:p>
          <a:p>
            <a:pPr algn="ctr"/>
            <a:endParaRPr lang="kk-KZ" sz="2400" b="1" dirty="0" smtClean="0">
              <a:latin typeface="CentSchbkCyrill BT" panose="02040603050705020303" pitchFamily="18" charset="-52"/>
            </a:endParaRPr>
          </a:p>
          <a:p>
            <a:pPr algn="ctr"/>
            <a:r>
              <a:rPr lang="kk-KZ" sz="2400" b="1" dirty="0" smtClean="0">
                <a:latin typeface="CentSchbkCyrill BT" panose="02040603050705020303" pitchFamily="18" charset="-52"/>
              </a:rPr>
              <a:t>Компьютер – </a:t>
            </a:r>
            <a:r>
              <a:rPr lang="kk-KZ" sz="2400" dirty="0" smtClean="0">
                <a:latin typeface="CentSchbkCyrill BT" panose="02040603050705020303" pitchFamily="18" charset="-52"/>
              </a:rPr>
              <a:t>бұл ...</a:t>
            </a:r>
            <a:endParaRPr lang="ru-RU" sz="2400" dirty="0">
              <a:latin typeface="CentSchbkCyrill BT" panose="02040603050705020303" pitchFamily="18" charset="-52"/>
            </a:endParaRPr>
          </a:p>
          <a:p>
            <a:pPr algn="ctr"/>
            <a:endParaRPr lang="kk-KZ" sz="2400" b="1" dirty="0" smtClean="0">
              <a:latin typeface="CentSchbkCyrill BT" panose="02040603050705020303" pitchFamily="18" charset="-52"/>
            </a:endParaRPr>
          </a:p>
          <a:p>
            <a:pPr algn="ctr"/>
            <a:r>
              <a:rPr lang="kk-KZ" sz="2400" b="1" dirty="0" smtClean="0">
                <a:latin typeface="CentSchbkCyrill BT" panose="02040603050705020303" pitchFamily="18" charset="-52"/>
              </a:rPr>
              <a:t>Файл – </a:t>
            </a:r>
            <a:r>
              <a:rPr lang="kk-KZ" sz="2400" dirty="0" smtClean="0">
                <a:latin typeface="CentSchbkCyrill BT" panose="02040603050705020303" pitchFamily="18" charset="-52"/>
              </a:rPr>
              <a:t>бұл ...</a:t>
            </a:r>
          </a:p>
          <a:p>
            <a:pPr algn="ctr"/>
            <a:endParaRPr lang="kk-KZ" sz="2400" b="1" dirty="0" smtClean="0">
              <a:latin typeface="CentSchbkCyrill BT" panose="02040603050705020303" pitchFamily="18" charset="-52"/>
            </a:endParaRPr>
          </a:p>
          <a:p>
            <a:pPr algn="ctr"/>
            <a:r>
              <a:rPr lang="kk-KZ" sz="2400" b="1" dirty="0" smtClean="0">
                <a:latin typeface="CentSchbkCyrill BT" panose="02040603050705020303" pitchFamily="18" charset="-52"/>
              </a:rPr>
              <a:t>Байт – </a:t>
            </a:r>
            <a:r>
              <a:rPr lang="kk-KZ" sz="2400" dirty="0" smtClean="0">
                <a:latin typeface="CentSchbkCyrill BT" panose="02040603050705020303" pitchFamily="18" charset="-52"/>
              </a:rPr>
              <a:t>бұл ...</a:t>
            </a:r>
          </a:p>
          <a:p>
            <a:pPr algn="ctr"/>
            <a:endParaRPr lang="kk-KZ" sz="2400" b="1" dirty="0" smtClean="0">
              <a:latin typeface="CentSchbkCyrill BT" panose="02040603050705020303" pitchFamily="18" charset="-52"/>
            </a:endParaRPr>
          </a:p>
          <a:p>
            <a:pPr algn="ctr"/>
            <a:r>
              <a:rPr lang="en-US" sz="2400" b="1" dirty="0" smtClean="0">
                <a:latin typeface="CentSchbkCyrill BT" panose="02040603050705020303" pitchFamily="18" charset="-52"/>
              </a:rPr>
              <a:t>Internet – </a:t>
            </a:r>
            <a:r>
              <a:rPr lang="kk-KZ" sz="2400" dirty="0" smtClean="0">
                <a:latin typeface="CentSchbkCyrill BT" panose="02040603050705020303" pitchFamily="18" charset="-52"/>
              </a:rPr>
              <a:t>бұл ...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95936" y="1196752"/>
            <a:ext cx="5040560" cy="5472608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14288" indent="-14288" algn="ctr">
              <a:buFont typeface="Arial" panose="020B0604020202020204" pitchFamily="34" charset="0"/>
              <a:buChar char="•"/>
            </a:pPr>
            <a:r>
              <a:rPr lang="kk-KZ" sz="2400" dirty="0" smtClean="0">
                <a:latin typeface="CentSchbkCyrill BT" panose="02040603050705020303" pitchFamily="18" charset="-52"/>
              </a:rPr>
              <a:t>Қоршаған орта және онда жүріп жатқан процестер туралы мәліметтер</a:t>
            </a:r>
          </a:p>
          <a:p>
            <a:pPr marL="14288" indent="-14288" algn="ctr">
              <a:buFont typeface="Arial" panose="020B0604020202020204" pitchFamily="34" charset="0"/>
              <a:buChar char="•"/>
            </a:pPr>
            <a:r>
              <a:rPr lang="kk-KZ" sz="2400" dirty="0" smtClean="0">
                <a:latin typeface="CentSchbkCyrill BT" panose="02040603050705020303" pitchFamily="18" charset="-52"/>
              </a:rPr>
              <a:t>Белгілі </a:t>
            </a:r>
            <a:r>
              <a:rPr lang="kk-KZ" sz="2400" dirty="0" smtClean="0">
                <a:latin typeface="CentSchbkCyrill BT" panose="02040603050705020303" pitchFamily="18" charset="-52"/>
              </a:rPr>
              <a:t>бір атпен сақталған ақпараттар жиыны</a:t>
            </a:r>
          </a:p>
          <a:p>
            <a:pPr marL="14288" indent="-14288" algn="ctr">
              <a:buFont typeface="Arial" panose="020B0604020202020204" pitchFamily="34" charset="0"/>
              <a:buChar char="•"/>
            </a:pPr>
            <a:r>
              <a:rPr lang="kk-KZ" sz="2400" dirty="0" smtClean="0">
                <a:latin typeface="CentSchbkCyrill BT" panose="02040603050705020303" pitchFamily="18" charset="-52"/>
              </a:rPr>
              <a:t>Экранда символдың енгізілу жері </a:t>
            </a:r>
          </a:p>
          <a:p>
            <a:pPr marL="14288" indent="-14288" algn="ctr">
              <a:buFont typeface="Arial" panose="020B0604020202020204" pitchFamily="34" charset="0"/>
              <a:buChar char="•"/>
            </a:pPr>
            <a:r>
              <a:rPr lang="kk-KZ" sz="2400" dirty="0" smtClean="0">
                <a:latin typeface="CentSchbkCyrill BT" panose="02040603050705020303" pitchFamily="18" charset="-52"/>
              </a:rPr>
              <a:t>Компьютерлік слайд – фильм </a:t>
            </a:r>
          </a:p>
          <a:p>
            <a:pPr marL="14288" indent="-14288" algn="ctr">
              <a:buFont typeface="Arial" panose="020B0604020202020204" pitchFamily="34" charset="0"/>
              <a:buChar char="•"/>
            </a:pPr>
            <a:r>
              <a:rPr lang="kk-KZ" sz="2400" dirty="0" smtClean="0">
                <a:latin typeface="CentSchbkCyrill BT" panose="02040603050705020303" pitchFamily="18" charset="-52"/>
              </a:rPr>
              <a:t>Негізгі өлшем бірлік</a:t>
            </a:r>
          </a:p>
          <a:p>
            <a:pPr marL="14288" indent="-14288" algn="ctr">
              <a:buFont typeface="Arial" panose="020B0604020202020204" pitchFamily="34" charset="0"/>
              <a:buChar char="•"/>
            </a:pPr>
            <a:r>
              <a:rPr lang="kk-KZ" sz="2400" dirty="0" smtClean="0">
                <a:latin typeface="CentSchbkCyrill BT" panose="02040603050705020303" pitchFamily="18" charset="-52"/>
              </a:rPr>
              <a:t>Дүниежүзілік компьютер арасындағы байланыс</a:t>
            </a:r>
          </a:p>
          <a:p>
            <a:pPr marL="14288" indent="-14288" algn="ctr">
              <a:buFont typeface="Arial" panose="020B0604020202020204" pitchFamily="34" charset="0"/>
              <a:buChar char="•"/>
            </a:pPr>
            <a:r>
              <a:rPr lang="kk-KZ" sz="2400" dirty="0" smtClean="0">
                <a:latin typeface="CentSchbkCyrill BT" panose="02040603050705020303" pitchFamily="18" charset="-52"/>
              </a:rPr>
              <a:t>Қағаздағы кескінді экранға шығаратын құрылғы</a:t>
            </a:r>
          </a:p>
          <a:p>
            <a:pPr marL="14288" indent="-14288" algn="ctr">
              <a:buFont typeface="Arial" panose="020B0604020202020204" pitchFamily="34" charset="0"/>
              <a:buChar char="•"/>
            </a:pPr>
            <a:r>
              <a:rPr lang="kk-KZ" sz="2400" dirty="0" smtClean="0">
                <a:latin typeface="CentSchbkCyrill BT" panose="02040603050705020303" pitchFamily="18" charset="-52"/>
              </a:rPr>
              <a:t>Ақпараттық процестерді жүзеге асыратын негізгі құрал</a:t>
            </a:r>
            <a:endParaRPr lang="ru-RU" sz="2400" dirty="0">
              <a:latin typeface="CentSchbkCyrill BT" panose="02040603050705020303" pitchFamily="18" charset="-52"/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3203848" y="1700808"/>
            <a:ext cx="1224136" cy="144016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3311860" y="2420888"/>
            <a:ext cx="1548172" cy="144016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3311860" y="1556792"/>
            <a:ext cx="972108" cy="122413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203848" y="3501008"/>
            <a:ext cx="1404156" cy="18002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311860" y="4401108"/>
            <a:ext cx="1296144" cy="154817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3059832" y="2726922"/>
            <a:ext cx="1656184" cy="221424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2987824" y="4329100"/>
            <a:ext cx="1944216" cy="126014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3311860" y="4941168"/>
            <a:ext cx="1512168" cy="144016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0863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79512" y="1412776"/>
            <a:ext cx="8352928" cy="36004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2547" y="1439664"/>
            <a:ext cx="8066857" cy="3755504"/>
          </a:xfrm>
        </p:spPr>
        <p:txBody>
          <a:bodyPr>
            <a:noAutofit/>
          </a:bodyPr>
          <a:lstStyle/>
          <a:p>
            <a:pPr algn="ctr"/>
            <a:r>
              <a:rPr lang="kk-KZ" b="1" dirty="0" smtClean="0">
                <a:solidFill>
                  <a:srgbClr val="FF0000"/>
                </a:solidFill>
                <a:latin typeface="CentSchbkCyrill BT" panose="02040603050705020303" pitchFamily="18" charset="-52"/>
              </a:rPr>
              <a:t>III </a:t>
            </a:r>
            <a:r>
              <a:rPr lang="kk-KZ" b="1" dirty="0">
                <a:solidFill>
                  <a:srgbClr val="FF0000"/>
                </a:solidFill>
                <a:latin typeface="CentSchbkCyrill BT" panose="02040603050705020303" pitchFamily="18" charset="-52"/>
              </a:rPr>
              <a:t>кезең. </a:t>
            </a:r>
            <a:r>
              <a:rPr lang="kk-KZ" dirty="0">
                <a:solidFill>
                  <a:srgbClr val="FF0000"/>
                </a:solidFill>
                <a:latin typeface="CentSchbkCyrill BT" panose="02040603050705020303" pitchFamily="18" charset="-52"/>
              </a:rPr>
              <a:t> </a:t>
            </a:r>
            <a:r>
              <a:rPr lang="kk-KZ" b="1" dirty="0">
                <a:solidFill>
                  <a:srgbClr val="FF0000"/>
                </a:solidFill>
                <a:latin typeface="CentSchbkCyrill BT" panose="02040603050705020303" pitchFamily="18" charset="-52"/>
              </a:rPr>
              <a:t>«Дешифратор»</a:t>
            </a:r>
            <a:r>
              <a:rPr lang="ru-RU" dirty="0">
                <a:solidFill>
                  <a:srgbClr val="FF0000"/>
                </a:solidFill>
                <a:latin typeface="CentSchbkCyrill BT" panose="02040603050705020303" pitchFamily="18" charset="-52"/>
              </a:rPr>
              <a:t/>
            </a:r>
            <a:br>
              <a:rPr lang="ru-RU" dirty="0">
                <a:solidFill>
                  <a:srgbClr val="FF0000"/>
                </a:solidFill>
                <a:latin typeface="CentSchbkCyrill BT" panose="02040603050705020303" pitchFamily="18" charset="-52"/>
              </a:rPr>
            </a:br>
            <a:r>
              <a:rPr lang="kk-KZ" dirty="0">
                <a:solidFill>
                  <a:srgbClr val="002060"/>
                </a:solidFill>
                <a:latin typeface="CentSchbkCyrill BT" panose="02040603050705020303" pitchFamily="18" charset="-52"/>
              </a:rPr>
              <a:t>Ойынның шарты: Әр командаға 15 сұрақтан қойылады. Сұраққа “иә” не “жоқ” деп жауап беру керек. Әр дұрыс жауап 10 ұпай деп саналады.</a:t>
            </a:r>
            <a:r>
              <a:rPr lang="ru-RU" dirty="0">
                <a:solidFill>
                  <a:srgbClr val="002060"/>
                </a:solidFill>
                <a:latin typeface="CentSchbkCyrill BT" panose="02040603050705020303" pitchFamily="18" charset="-52"/>
              </a:rPr>
              <a:t/>
            </a:r>
            <a:br>
              <a:rPr lang="ru-RU" dirty="0">
                <a:solidFill>
                  <a:srgbClr val="002060"/>
                </a:solidFill>
                <a:latin typeface="CentSchbkCyrill BT" panose="02040603050705020303" pitchFamily="18" charset="-52"/>
              </a:rPr>
            </a:br>
            <a:endParaRPr lang="ru-RU" dirty="0">
              <a:solidFill>
                <a:srgbClr val="002060"/>
              </a:solidFill>
              <a:latin typeface="CentSchbkCyrill BT" panose="02040603050705020303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69608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51520" y="1340768"/>
            <a:ext cx="8496944" cy="4176464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sz="3200" b="1" dirty="0" smtClean="0">
              <a:solidFill>
                <a:srgbClr val="FF0000"/>
              </a:solidFill>
              <a:latin typeface="CentSchbkCyrill BT" panose="02040603050705020303" pitchFamily="18" charset="-52"/>
            </a:endParaRPr>
          </a:p>
          <a:p>
            <a:pPr algn="ctr"/>
            <a:r>
              <a:rPr lang="kk-KZ" sz="3600" b="1" dirty="0" smtClean="0">
                <a:solidFill>
                  <a:srgbClr val="FF0000"/>
                </a:solidFill>
                <a:latin typeface="CentSchbkCyrill BT" panose="02040603050705020303" pitchFamily="18" charset="-52"/>
              </a:rPr>
              <a:t>IV </a:t>
            </a:r>
            <a:r>
              <a:rPr lang="kk-KZ" sz="3600" b="1" dirty="0">
                <a:solidFill>
                  <a:srgbClr val="FF0000"/>
                </a:solidFill>
                <a:latin typeface="CentSchbkCyrill BT" panose="02040603050705020303" pitchFamily="18" charset="-52"/>
              </a:rPr>
              <a:t>кезең. «</a:t>
            </a:r>
            <a:r>
              <a:rPr lang="ru-RU" sz="3600" b="1" dirty="0" err="1" smtClean="0">
                <a:solidFill>
                  <a:srgbClr val="FF0000"/>
                </a:solidFill>
                <a:latin typeface="CentSchbkCyrill BT" panose="02040603050705020303" pitchFamily="18" charset="-52"/>
              </a:rPr>
              <a:t>Мозайка</a:t>
            </a:r>
            <a:r>
              <a:rPr lang="ru-RU" sz="3600" b="1" dirty="0" smtClean="0">
                <a:solidFill>
                  <a:srgbClr val="FF0000"/>
                </a:solidFill>
                <a:latin typeface="CentSchbkCyrill BT" panose="02040603050705020303" pitchFamily="18" charset="-52"/>
              </a:rPr>
              <a:t>»</a:t>
            </a:r>
          </a:p>
          <a:p>
            <a:pPr algn="ctr"/>
            <a:r>
              <a:rPr lang="kk-KZ" sz="3200" dirty="0" smtClean="0">
                <a:solidFill>
                  <a:srgbClr val="002060"/>
                </a:solidFill>
                <a:latin typeface="CentSchbkCyrill BT" panose="02040603050705020303" pitchFamily="18" charset="-52"/>
              </a:rPr>
              <a:t>Бұл </a:t>
            </a:r>
            <a:r>
              <a:rPr lang="kk-KZ" sz="3200" dirty="0">
                <a:solidFill>
                  <a:srgbClr val="002060"/>
                </a:solidFill>
                <a:latin typeface="CentSchbkCyrill BT" panose="02040603050705020303" pitchFamily="18" charset="-52"/>
              </a:rPr>
              <a:t>сайыста оқушыларға әріп таратылып беріледі. Әріптерді орындарына қою арқылы компьютер құрылғыларының аттары мен информатика пәніне қатысты термин сөздер шығару керек. Әр сөзге 5 ұпайдан беріледі.</a:t>
            </a:r>
            <a:r>
              <a:rPr lang="ru-RU" sz="3200" dirty="0">
                <a:solidFill>
                  <a:srgbClr val="002060"/>
                </a:solidFill>
                <a:latin typeface="CentSchbkCyrill BT" panose="02040603050705020303" pitchFamily="18" charset="-52"/>
              </a:rPr>
              <a:t/>
            </a:r>
            <a:br>
              <a:rPr lang="ru-RU" sz="3200" dirty="0">
                <a:solidFill>
                  <a:srgbClr val="002060"/>
                </a:solidFill>
                <a:latin typeface="CentSchbkCyrill BT" panose="02040603050705020303" pitchFamily="18" charset="-52"/>
              </a:rPr>
            </a:br>
            <a:endParaRPr lang="ru-RU" sz="3200" dirty="0">
              <a:solidFill>
                <a:srgbClr val="002060"/>
              </a:solidFill>
              <a:latin typeface="CentSchbkCyrill BT" panose="02040603050705020303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1412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1520" y="1340768"/>
            <a:ext cx="8496944" cy="4176464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dirty="0">
                <a:solidFill>
                  <a:srgbClr val="FF0000"/>
                </a:solidFill>
                <a:latin typeface="CentSchbkCyrill BT" panose="02040603050705020303" pitchFamily="18" charset="-52"/>
              </a:rPr>
              <a:t>V кезең. «Анықтамалар</a:t>
            </a:r>
            <a:r>
              <a:rPr lang="kk-KZ" sz="4000" b="1" dirty="0" smtClean="0">
                <a:solidFill>
                  <a:srgbClr val="FF0000"/>
                </a:solidFill>
                <a:latin typeface="CentSchbkCyrill BT" panose="02040603050705020303" pitchFamily="18" charset="-52"/>
              </a:rPr>
              <a:t>»</a:t>
            </a:r>
          </a:p>
          <a:p>
            <a:pPr algn="ctr"/>
            <a:r>
              <a:rPr lang="kk-KZ" sz="4000" dirty="0">
                <a:solidFill>
                  <a:srgbClr val="002060"/>
                </a:solidFill>
                <a:latin typeface="CentSchbkCyrill BT" panose="02040603050705020303" pitchFamily="18" charset="-52"/>
              </a:rPr>
              <a:t>Әр топқа жылдамдыққа 10 сұрақтан қойылады. Топтар жауап бере алмаса, «келесі» дейді. Әр сұрақ 1 балға </a:t>
            </a:r>
            <a:r>
              <a:rPr lang="kk-KZ" sz="4000" dirty="0" smtClean="0">
                <a:solidFill>
                  <a:srgbClr val="002060"/>
                </a:solidFill>
                <a:latin typeface="CentSchbkCyrill BT" panose="02040603050705020303" pitchFamily="18" charset="-52"/>
              </a:rPr>
              <a:t>тең.</a:t>
            </a:r>
            <a:endParaRPr lang="ru-RU" sz="4000" dirty="0">
              <a:solidFill>
                <a:srgbClr val="002060"/>
              </a:solidFill>
              <a:latin typeface="CentSchbkCyrill BT" panose="02040603050705020303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36310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8034610" cy="331236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kk-KZ" sz="4000" b="1" dirty="0">
                <a:solidFill>
                  <a:srgbClr val="FF0000"/>
                </a:solidFill>
                <a:latin typeface="CentSchbkCyrill BT" panose="02040603050705020303" pitchFamily="18" charset="-52"/>
              </a:rPr>
              <a:t>Мақсаты:</a:t>
            </a:r>
            <a:r>
              <a:rPr lang="kk-KZ" sz="4000" b="1" dirty="0">
                <a:latin typeface="CentSchbkCyrill BT" panose="02040603050705020303" pitchFamily="18" charset="-52"/>
              </a:rPr>
              <a:t> </a:t>
            </a:r>
            <a:r>
              <a:rPr lang="kk-KZ" sz="4000" dirty="0">
                <a:solidFill>
                  <a:srgbClr val="002060"/>
                </a:solidFill>
                <a:latin typeface="CentSchbkCyrill BT" panose="02040603050705020303" pitchFamily="18" charset="-52"/>
              </a:rPr>
              <a:t>оқушылардың информатика пәніне қызығушылығын арттыру, білім деңгейін көтеру, сабақта алған білімдерін бекіту.</a:t>
            </a:r>
            <a:endParaRPr lang="ru-RU" sz="4000" dirty="0">
              <a:solidFill>
                <a:srgbClr val="002060"/>
              </a:solidFill>
              <a:latin typeface="CentSchbkCyrill BT" panose="02040603050705020303" pitchFamily="18" charset="-52"/>
            </a:endParaRPr>
          </a:p>
          <a:p>
            <a:pPr marL="0" indent="0" algn="ctr">
              <a:buNone/>
            </a:pPr>
            <a:endParaRPr lang="ru-RU" sz="4000" dirty="0">
              <a:latin typeface="CentSchbkCyrill BT" panose="02040603050705020303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80174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24744"/>
            <a:ext cx="6984776" cy="5227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67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92696"/>
            <a:ext cx="7986060" cy="597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38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6122641" cy="1019200"/>
          </a:xfrm>
        </p:spPr>
        <p:txBody>
          <a:bodyPr>
            <a:normAutofit/>
          </a:bodyPr>
          <a:lstStyle/>
          <a:p>
            <a:r>
              <a:rPr lang="kk-KZ" sz="4800" b="1" dirty="0" smtClean="0">
                <a:solidFill>
                  <a:srgbClr val="FF0000"/>
                </a:solidFill>
                <a:latin typeface="CentSchbkCyrill BT" panose="02040603050705020303" pitchFamily="18" charset="-52"/>
              </a:rPr>
              <a:t>Сайыс кезеңдері:</a:t>
            </a:r>
            <a:endParaRPr lang="ru-RU" sz="4800" b="1" dirty="0">
              <a:solidFill>
                <a:srgbClr val="FF0000"/>
              </a:solidFill>
              <a:latin typeface="CentSchbkCyrill BT" panose="02040603050705020303" pitchFamily="18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6516" y="1351856"/>
            <a:ext cx="6984776" cy="474144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kk-KZ" sz="4000" b="1" dirty="0">
                <a:solidFill>
                  <a:srgbClr val="00B0F0"/>
                </a:solidFill>
                <a:latin typeface="CentSchbkCyrill BT" panose="02040603050705020303" pitchFamily="18" charset="-52"/>
              </a:rPr>
              <a:t>I </a:t>
            </a:r>
            <a:r>
              <a:rPr lang="kk-KZ" sz="4000" b="1" dirty="0" smtClean="0">
                <a:solidFill>
                  <a:srgbClr val="00B0F0"/>
                </a:solidFill>
                <a:latin typeface="CentSchbkCyrill BT" panose="02040603050705020303" pitchFamily="18" charset="-52"/>
              </a:rPr>
              <a:t>кезең. «Мақал – сөз мәйегі»</a:t>
            </a:r>
          </a:p>
          <a:p>
            <a:pPr marL="0" indent="0" algn="ctr">
              <a:buNone/>
            </a:pPr>
            <a:r>
              <a:rPr lang="kk-KZ" sz="4000" b="1" dirty="0">
                <a:solidFill>
                  <a:srgbClr val="00B050"/>
                </a:solidFill>
                <a:latin typeface="CentSchbkCyrill BT" panose="02040603050705020303" pitchFamily="18" charset="-52"/>
              </a:rPr>
              <a:t>II кезең.</a:t>
            </a:r>
            <a:r>
              <a:rPr lang="kk-KZ" sz="4000" dirty="0">
                <a:solidFill>
                  <a:srgbClr val="00B050"/>
                </a:solidFill>
                <a:latin typeface="CentSchbkCyrill BT" panose="02040603050705020303" pitchFamily="18" charset="-52"/>
              </a:rPr>
              <a:t> </a:t>
            </a:r>
            <a:r>
              <a:rPr lang="kk-KZ" sz="4000" b="1" dirty="0">
                <a:solidFill>
                  <a:srgbClr val="00B050"/>
                </a:solidFill>
                <a:latin typeface="CentSchbkCyrill BT" panose="02040603050705020303" pitchFamily="18" charset="-52"/>
              </a:rPr>
              <a:t>«Қызықты тапсырмалар» тауы </a:t>
            </a:r>
            <a:endParaRPr lang="ru-RU" sz="4000" dirty="0">
              <a:solidFill>
                <a:srgbClr val="00B050"/>
              </a:solidFill>
              <a:latin typeface="CentSchbkCyrill BT" panose="02040603050705020303" pitchFamily="18" charset="-52"/>
            </a:endParaRPr>
          </a:p>
          <a:p>
            <a:pPr marL="0" indent="0" algn="ctr">
              <a:buNone/>
            </a:pPr>
            <a:r>
              <a:rPr lang="kk-KZ" sz="4000" b="1" dirty="0">
                <a:solidFill>
                  <a:srgbClr val="7030A0"/>
                </a:solidFill>
                <a:latin typeface="CentSchbkCyrill BT" panose="02040603050705020303" pitchFamily="18" charset="-52"/>
              </a:rPr>
              <a:t>III кезең. </a:t>
            </a:r>
            <a:r>
              <a:rPr lang="kk-KZ" sz="4000" dirty="0">
                <a:solidFill>
                  <a:srgbClr val="7030A0"/>
                </a:solidFill>
                <a:latin typeface="CentSchbkCyrill BT" panose="02040603050705020303" pitchFamily="18" charset="-52"/>
              </a:rPr>
              <a:t> </a:t>
            </a:r>
            <a:r>
              <a:rPr lang="kk-KZ" sz="4000" b="1" dirty="0">
                <a:solidFill>
                  <a:srgbClr val="7030A0"/>
                </a:solidFill>
                <a:latin typeface="CentSchbkCyrill BT" panose="02040603050705020303" pitchFamily="18" charset="-52"/>
              </a:rPr>
              <a:t>«Дешифратор»</a:t>
            </a:r>
            <a:endParaRPr lang="ru-RU" sz="4000" dirty="0">
              <a:solidFill>
                <a:srgbClr val="7030A0"/>
              </a:solidFill>
              <a:latin typeface="CentSchbkCyrill BT" panose="02040603050705020303" pitchFamily="18" charset="-52"/>
            </a:endParaRPr>
          </a:p>
          <a:p>
            <a:pPr marL="0" indent="0" algn="ctr">
              <a:buNone/>
            </a:pPr>
            <a:r>
              <a:rPr lang="kk-KZ" sz="4000" b="1" dirty="0" smtClean="0">
                <a:solidFill>
                  <a:srgbClr val="FF0000"/>
                </a:solidFill>
                <a:latin typeface="CentSchbkCyrill BT" panose="02040603050705020303" pitchFamily="18" charset="-52"/>
              </a:rPr>
              <a:t>IV </a:t>
            </a:r>
            <a:r>
              <a:rPr lang="kk-KZ" sz="4000" b="1" dirty="0">
                <a:solidFill>
                  <a:srgbClr val="FF0000"/>
                </a:solidFill>
                <a:latin typeface="CentSchbkCyrill BT" panose="02040603050705020303" pitchFamily="18" charset="-52"/>
              </a:rPr>
              <a:t>кезең. «</a:t>
            </a:r>
            <a:r>
              <a:rPr lang="ru-RU" sz="4000" b="1" dirty="0" err="1">
                <a:solidFill>
                  <a:srgbClr val="FF0000"/>
                </a:solidFill>
                <a:latin typeface="CentSchbkCyrill BT" panose="02040603050705020303" pitchFamily="18" charset="-52"/>
              </a:rPr>
              <a:t>Мозайка</a:t>
            </a:r>
            <a:r>
              <a:rPr lang="ru-RU" sz="4000" b="1" dirty="0" smtClean="0">
                <a:solidFill>
                  <a:srgbClr val="FF0000"/>
                </a:solidFill>
                <a:latin typeface="CentSchbkCyrill BT" panose="02040603050705020303" pitchFamily="18" charset="-52"/>
              </a:rPr>
              <a:t>»</a:t>
            </a:r>
            <a:endParaRPr lang="kk-KZ" sz="4000" dirty="0">
              <a:solidFill>
                <a:srgbClr val="FF0000"/>
              </a:solidFill>
              <a:latin typeface="CentSchbkCyrill BT" panose="02040603050705020303" pitchFamily="18" charset="-52"/>
            </a:endParaRPr>
          </a:p>
          <a:p>
            <a:pPr marL="0" indent="0" algn="ctr">
              <a:buNone/>
            </a:pPr>
            <a:r>
              <a:rPr lang="kk-KZ" sz="4000" b="1" dirty="0">
                <a:solidFill>
                  <a:srgbClr val="0070C0"/>
                </a:solidFill>
                <a:latin typeface="CentSchbkCyrill BT" panose="02040603050705020303" pitchFamily="18" charset="-52"/>
              </a:rPr>
              <a:t>V кезең. «Анықтамалар</a:t>
            </a:r>
            <a:r>
              <a:rPr lang="kk-KZ" sz="4000" b="1" dirty="0" smtClean="0">
                <a:solidFill>
                  <a:srgbClr val="0070C0"/>
                </a:solidFill>
                <a:latin typeface="CentSchbkCyrill BT" panose="02040603050705020303" pitchFamily="18" charset="-52"/>
              </a:rPr>
              <a:t>» </a:t>
            </a:r>
          </a:p>
          <a:p>
            <a:pPr marL="0" indent="0" algn="ctr">
              <a:buNone/>
            </a:pPr>
            <a:endParaRPr lang="ru-RU" sz="4000" dirty="0">
              <a:latin typeface="CentSchbkCyrill BT" panose="02040603050705020303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61052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95536" y="1700808"/>
            <a:ext cx="7848872" cy="2664296"/>
          </a:xfrm>
          <a:prstGeom prst="round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564" y="2060848"/>
            <a:ext cx="7344816" cy="1944216"/>
          </a:xfrm>
        </p:spPr>
        <p:txBody>
          <a:bodyPr>
            <a:noAutofit/>
          </a:bodyPr>
          <a:lstStyle/>
          <a:p>
            <a:pPr algn="ctr"/>
            <a:r>
              <a:rPr lang="kk-KZ" sz="6000" b="1" dirty="0">
                <a:solidFill>
                  <a:srgbClr val="FF0000"/>
                </a:solidFill>
                <a:latin typeface="CentSchbkCyrill BT" panose="02040603050705020303" pitchFamily="18" charset="-52"/>
              </a:rPr>
              <a:t>I кезең. «Мақал – сөз мәйегі» </a:t>
            </a:r>
            <a:endParaRPr lang="ru-RU" sz="6000" dirty="0">
              <a:solidFill>
                <a:srgbClr val="FF0000"/>
              </a:solidFill>
              <a:latin typeface="CentSchbkCyrill BT" panose="02040603050705020303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8552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404664"/>
            <a:ext cx="2882281" cy="1163216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>
                <a:solidFill>
                  <a:srgbClr val="FF0000"/>
                </a:solidFill>
                <a:latin typeface="CentSchbkCyrill BT" panose="02040603050705020303" pitchFamily="18" charset="-52"/>
              </a:rPr>
              <a:t>I </a:t>
            </a:r>
            <a:r>
              <a:rPr lang="kk-KZ" sz="8000" b="1" dirty="0">
                <a:solidFill>
                  <a:srgbClr val="FF0000"/>
                </a:solidFill>
                <a:latin typeface="CentSchbkCyrill BT" panose="02040603050705020303" pitchFamily="18" charset="-52"/>
              </a:rPr>
              <a:t>топ</a:t>
            </a:r>
            <a:r>
              <a:rPr lang="ru-RU" sz="8000" dirty="0">
                <a:solidFill>
                  <a:srgbClr val="FF0000"/>
                </a:solidFill>
                <a:latin typeface="CentSchbkCyrill BT" panose="02040603050705020303" pitchFamily="18" charset="-52"/>
              </a:rPr>
              <a:t/>
            </a:r>
            <a:br>
              <a:rPr lang="ru-RU" sz="8000" dirty="0">
                <a:solidFill>
                  <a:srgbClr val="FF0000"/>
                </a:solidFill>
                <a:latin typeface="CentSchbkCyrill BT" panose="02040603050705020303" pitchFamily="18" charset="-52"/>
              </a:rPr>
            </a:br>
            <a:endParaRPr lang="ru-RU" sz="8000" dirty="0">
              <a:solidFill>
                <a:srgbClr val="FF0000"/>
              </a:solidFill>
              <a:latin typeface="CentSchbkCyrill BT" panose="02040603050705020303" pitchFamily="18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204864"/>
            <a:ext cx="7632848" cy="24482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kk-KZ" sz="3600" dirty="0" smtClean="0">
                <a:solidFill>
                  <a:srgbClr val="002060"/>
                </a:solidFill>
                <a:latin typeface="CentSchbkCyrill BT" panose="02040603050705020303" pitchFamily="18" charset="-52"/>
              </a:rPr>
              <a:t>Жігітті </a:t>
            </a:r>
            <a:r>
              <a:rPr lang="kk-KZ" sz="3600" dirty="0">
                <a:solidFill>
                  <a:srgbClr val="002060"/>
                </a:solidFill>
                <a:latin typeface="CentSchbkCyrill BT" panose="02040603050705020303" pitchFamily="18" charset="-52"/>
              </a:rPr>
              <a:t>компьютеріне қарап, бағала. </a:t>
            </a:r>
            <a:endParaRPr lang="kk-KZ" sz="3600" dirty="0" smtClean="0">
              <a:solidFill>
                <a:srgbClr val="002060"/>
              </a:solidFill>
              <a:latin typeface="CentSchbkCyrill BT" panose="02040603050705020303" pitchFamily="18" charset="-52"/>
            </a:endParaRPr>
          </a:p>
          <a:p>
            <a:pPr marL="0" indent="0" algn="ctr">
              <a:buNone/>
            </a:pPr>
            <a:r>
              <a:rPr lang="kk-KZ" sz="3600" b="1" dirty="0" smtClean="0">
                <a:solidFill>
                  <a:srgbClr val="FF0000"/>
                </a:solidFill>
                <a:latin typeface="CentSchbkCyrill BT" panose="02040603050705020303" pitchFamily="18" charset="-52"/>
              </a:rPr>
              <a:t>(</a:t>
            </a:r>
            <a:r>
              <a:rPr lang="kk-KZ" sz="3600" b="1" dirty="0">
                <a:solidFill>
                  <a:srgbClr val="FF0000"/>
                </a:solidFill>
                <a:latin typeface="CentSchbkCyrill BT" panose="02040603050705020303" pitchFamily="18" charset="-52"/>
              </a:rPr>
              <a:t>Жігітті досына қарап, бағала)</a:t>
            </a:r>
            <a:r>
              <a:rPr lang="kk-KZ" sz="3600" dirty="0">
                <a:solidFill>
                  <a:srgbClr val="FF0000"/>
                </a:solidFill>
                <a:latin typeface="CentSchbkCyrill BT" panose="02040603050705020303" pitchFamily="18" charset="-52"/>
              </a:rPr>
              <a:t> </a:t>
            </a:r>
            <a:endParaRPr lang="kk-KZ" sz="3600" dirty="0" smtClean="0">
              <a:solidFill>
                <a:srgbClr val="FF0000"/>
              </a:solidFill>
              <a:latin typeface="CentSchbkCyrill BT" panose="02040603050705020303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72181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5557" y="2060848"/>
            <a:ext cx="7128792" cy="720080"/>
          </a:xfrm>
        </p:spPr>
        <p:txBody>
          <a:bodyPr>
            <a:noAutofit/>
          </a:bodyPr>
          <a:lstStyle/>
          <a:p>
            <a:pPr marL="0" indent="0" algn="ctr"/>
            <a:r>
              <a:rPr lang="kk-KZ" sz="4000" dirty="0">
                <a:solidFill>
                  <a:srgbClr val="002060"/>
                </a:solidFill>
                <a:latin typeface="CentSchbkCyrill BT" panose="02040603050705020303" pitchFamily="18" charset="-52"/>
              </a:rPr>
              <a:t>Байт биттен құралады</a:t>
            </a:r>
            <a:r>
              <a:rPr lang="kk-KZ" sz="4000" dirty="0" smtClean="0">
                <a:solidFill>
                  <a:srgbClr val="002060"/>
                </a:solidFill>
                <a:latin typeface="CentSchbkCyrill BT" panose="02040603050705020303" pitchFamily="18" charset="-52"/>
              </a:rPr>
              <a:t>.</a:t>
            </a:r>
            <a:r>
              <a:rPr lang="en-US" sz="4000" dirty="0" smtClean="0">
                <a:solidFill>
                  <a:srgbClr val="002060"/>
                </a:solidFill>
                <a:latin typeface="CentSchbkCyrill BT" panose="02040603050705020303" pitchFamily="18" charset="-52"/>
              </a:rPr>
              <a:t/>
            </a:r>
            <a:br>
              <a:rPr lang="en-US" sz="4000" dirty="0" smtClean="0">
                <a:solidFill>
                  <a:srgbClr val="002060"/>
                </a:solidFill>
                <a:latin typeface="CentSchbkCyrill BT" panose="02040603050705020303" pitchFamily="18" charset="-52"/>
              </a:rPr>
            </a:b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5" y="2924944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rgbClr val="FF0000"/>
                </a:solidFill>
                <a:latin typeface="CentSchbkCyrill BT" panose="02040603050705020303" pitchFamily="18" charset="-52"/>
              </a:rPr>
              <a:t>(Теңге тиыннан құралады)</a:t>
            </a:r>
            <a:r>
              <a:rPr lang="kk-KZ" sz="3600" dirty="0">
                <a:solidFill>
                  <a:srgbClr val="FF0000"/>
                </a:solidFill>
                <a:latin typeface="CentSchbkCyrill BT" panose="02040603050705020303" pitchFamily="18" charset="-52"/>
              </a:rPr>
              <a:t/>
            </a:r>
            <a:br>
              <a:rPr lang="kk-KZ" sz="3600" dirty="0">
                <a:solidFill>
                  <a:srgbClr val="FF0000"/>
                </a:solidFill>
                <a:latin typeface="CentSchbkCyrill BT" panose="02040603050705020303" pitchFamily="18" charset="-52"/>
              </a:rPr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4089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44824"/>
            <a:ext cx="7776864" cy="1296144"/>
          </a:xfrm>
        </p:spPr>
        <p:txBody>
          <a:bodyPr>
            <a:noAutofit/>
          </a:bodyPr>
          <a:lstStyle/>
          <a:p>
            <a:pPr marL="0" indent="0" algn="ctr"/>
            <a:r>
              <a:rPr lang="kk-KZ" dirty="0">
                <a:solidFill>
                  <a:srgbClr val="002060"/>
                </a:solidFill>
                <a:latin typeface="CentSchbkCyrill BT" panose="02040603050705020303" pitchFamily="18" charset="-52"/>
              </a:rPr>
              <a:t>Вирустан қорыққан, Интернетке шықпас. </a:t>
            </a:r>
            <a:br>
              <a:rPr lang="kk-KZ" dirty="0">
                <a:solidFill>
                  <a:srgbClr val="002060"/>
                </a:solidFill>
                <a:latin typeface="CentSchbkCyrill BT" panose="02040603050705020303" pitchFamily="18" charset="-52"/>
              </a:rPr>
            </a:br>
            <a:r>
              <a:rPr lang="kk-KZ" dirty="0">
                <a:solidFill>
                  <a:srgbClr val="FF0000"/>
                </a:solidFill>
                <a:latin typeface="CentSchbkCyrill BT" panose="02040603050705020303" pitchFamily="18" charset="-52"/>
              </a:rPr>
              <a:t/>
            </a:r>
            <a:br>
              <a:rPr lang="kk-KZ" dirty="0">
                <a:solidFill>
                  <a:srgbClr val="FF0000"/>
                </a:solidFill>
                <a:latin typeface="CentSchbkCyrill BT" panose="02040603050705020303" pitchFamily="18" charset="-52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3105835"/>
            <a:ext cx="72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rgbClr val="FF0000"/>
                </a:solidFill>
                <a:latin typeface="CentSchbkCyrill BT" panose="02040603050705020303" pitchFamily="18" charset="-52"/>
              </a:rPr>
              <a:t>(Шегірткеден қорыққан, егін екпес)</a:t>
            </a:r>
            <a:r>
              <a:rPr lang="kk-KZ" sz="3600" dirty="0">
                <a:solidFill>
                  <a:srgbClr val="FF0000"/>
                </a:solidFill>
                <a:latin typeface="CentSchbkCyrill BT" panose="02040603050705020303" pitchFamily="18" charset="-52"/>
              </a:rPr>
              <a:t>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67345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204864"/>
            <a:ext cx="7778825" cy="1296144"/>
          </a:xfrm>
        </p:spPr>
        <p:txBody>
          <a:bodyPr>
            <a:noAutofit/>
          </a:bodyPr>
          <a:lstStyle/>
          <a:p>
            <a:pPr marL="0" indent="0" algn="ctr"/>
            <a:r>
              <a:rPr lang="kk-KZ" dirty="0">
                <a:solidFill>
                  <a:srgbClr val="002060"/>
                </a:solidFill>
                <a:latin typeface="CentSchbkCyrill BT" panose="02040603050705020303" pitchFamily="18" charset="-52"/>
              </a:rPr>
              <a:t>Компьютердің жұмысы, иесіне мәлім. </a:t>
            </a:r>
            <a:br>
              <a:rPr lang="kk-KZ" dirty="0">
                <a:solidFill>
                  <a:srgbClr val="002060"/>
                </a:solidFill>
                <a:latin typeface="CentSchbkCyrill BT" panose="02040603050705020303" pitchFamily="18" charset="-52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6536" y="3284984"/>
            <a:ext cx="7128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rgbClr val="FF0000"/>
                </a:solidFill>
                <a:latin typeface="CentSchbkCyrill BT" panose="02040603050705020303" pitchFamily="18" charset="-52"/>
              </a:rPr>
              <a:t>(Аттың сыры, иесіне мәлім)</a:t>
            </a:r>
            <a:r>
              <a:rPr lang="kk-KZ" sz="3600" dirty="0">
                <a:solidFill>
                  <a:srgbClr val="FF0000"/>
                </a:solidFill>
                <a:latin typeface="CentSchbkCyrill BT" panose="02040603050705020303" pitchFamily="18" charset="-52"/>
              </a:rPr>
              <a:t/>
            </a:r>
            <a:br>
              <a:rPr lang="kk-KZ" sz="3600" dirty="0">
                <a:solidFill>
                  <a:srgbClr val="FF0000"/>
                </a:solidFill>
                <a:latin typeface="CentSchbkCyrill BT" panose="02040603050705020303" pitchFamily="18" charset="-52"/>
              </a:rPr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261255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916832"/>
            <a:ext cx="7706817" cy="1296144"/>
          </a:xfrm>
        </p:spPr>
        <p:txBody>
          <a:bodyPr>
            <a:noAutofit/>
          </a:bodyPr>
          <a:lstStyle/>
          <a:p>
            <a:pPr marL="0" indent="0" algn="ctr"/>
            <a:r>
              <a:rPr lang="kk-KZ" dirty="0">
                <a:solidFill>
                  <a:srgbClr val="002060"/>
                </a:solidFill>
                <a:latin typeface="CentSchbkCyrill BT" panose="02040603050705020303" pitchFamily="18" charset="-52"/>
              </a:rPr>
              <a:t>Веб-дизайншының өз еркі, сайтты қалай жасаса.</a:t>
            </a:r>
            <a:br>
              <a:rPr lang="kk-KZ" dirty="0">
                <a:solidFill>
                  <a:srgbClr val="002060"/>
                </a:solidFill>
                <a:latin typeface="CentSchbkCyrill BT" panose="02040603050705020303" pitchFamily="18" charset="-52"/>
              </a:rPr>
            </a:br>
            <a:r>
              <a:rPr lang="ru-RU" dirty="0">
                <a:solidFill>
                  <a:srgbClr val="FF0000"/>
                </a:solidFill>
                <a:latin typeface="CentSchbkCyrill BT" panose="02040603050705020303" pitchFamily="18" charset="-52"/>
              </a:rPr>
              <a:t/>
            </a:r>
            <a:br>
              <a:rPr lang="ru-RU" dirty="0">
                <a:solidFill>
                  <a:srgbClr val="FF0000"/>
                </a:solidFill>
                <a:latin typeface="CentSchbkCyrill BT" panose="02040603050705020303" pitchFamily="18" charset="-52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0396" y="3212976"/>
            <a:ext cx="7562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rgbClr val="FF0000"/>
                </a:solidFill>
                <a:latin typeface="CentSchbkCyrill BT" panose="02040603050705020303" pitchFamily="18" charset="-52"/>
              </a:rPr>
              <a:t>(Қазаншының өз еркі, құлағын қайдан шығарса)</a:t>
            </a:r>
            <a:r>
              <a:rPr lang="kk-KZ" sz="3600" dirty="0">
                <a:solidFill>
                  <a:srgbClr val="FF0000"/>
                </a:solidFill>
                <a:latin typeface="CentSchbkCyrill BT" panose="02040603050705020303" pitchFamily="18" charset="-52"/>
              </a:rPr>
              <a:t>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8814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370</Words>
  <Application>Microsoft Office PowerPoint</Application>
  <PresentationFormat>Экран (4:3)</PresentationFormat>
  <Paragraphs>62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CentSchbkCyrill BT</vt:lpstr>
      <vt:lpstr>Times New Roman</vt:lpstr>
      <vt:lpstr>Trebuchet MS</vt:lpstr>
      <vt:lpstr>Wingdings 3</vt:lpstr>
      <vt:lpstr>Грань</vt:lpstr>
      <vt:lpstr>Информатика әлеміне саяхат</vt:lpstr>
      <vt:lpstr>Презентация PowerPoint</vt:lpstr>
      <vt:lpstr>Сайыс кезеңдері:</vt:lpstr>
      <vt:lpstr>I кезең. «Мақал – сөз мәйегі» </vt:lpstr>
      <vt:lpstr>I топ </vt:lpstr>
      <vt:lpstr>Байт биттен құралады. </vt:lpstr>
      <vt:lpstr>Вирустан қорыққан, Интернетке шықпас.   </vt:lpstr>
      <vt:lpstr>Компьютердің жұмысы, иесіне мәлім.  </vt:lpstr>
      <vt:lpstr>Веб-дизайншының өз еркі, сайтты қалай жасаса.  </vt:lpstr>
      <vt:lpstr>II топ</vt:lpstr>
      <vt:lpstr>2. Бір ядролы процессор жақсы, ал екі ядролы одан да жақсы.  </vt:lpstr>
      <vt:lpstr>3. Антивирусы күштіні-Вирус ала алмайды.  </vt:lpstr>
      <vt:lpstr>4. Күлсең ескірген компьютерлерге күл. </vt:lpstr>
      <vt:lpstr>5. Компьютерде екі колонка, дауысы жер жарады.  </vt:lpstr>
      <vt:lpstr>II кезең. «Қызықты тапсырмалар» тауы  </vt:lpstr>
      <vt:lpstr>Презентация PowerPoint</vt:lpstr>
      <vt:lpstr>III кезең.  «Дешифратор» Ойынның шарты: Әр командаға 15 сұрақтан қойылады. Сұраққа “иә” не “жоқ” деп жауап беру керек. Әр дұрыс жауап 10 ұпай деп саналады.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әлеміне саяхат</dc:title>
  <dc:creator>Елдос</dc:creator>
  <cp:lastModifiedBy>Елдос</cp:lastModifiedBy>
  <cp:revision>16</cp:revision>
  <cp:lastPrinted>2018-02-13T19:39:08Z</cp:lastPrinted>
  <dcterms:created xsi:type="dcterms:W3CDTF">2018-02-13T17:57:12Z</dcterms:created>
  <dcterms:modified xsi:type="dcterms:W3CDTF">2018-02-14T04:22:33Z</dcterms:modified>
</cp:coreProperties>
</file>